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2" r:id="rId2"/>
    <p:sldId id="291" r:id="rId3"/>
    <p:sldId id="343" r:id="rId4"/>
    <p:sldId id="307" r:id="rId5"/>
    <p:sldId id="308" r:id="rId6"/>
    <p:sldId id="319" r:id="rId7"/>
    <p:sldId id="333" r:id="rId8"/>
    <p:sldId id="293" r:id="rId9"/>
    <p:sldId id="348" r:id="rId10"/>
    <p:sldId id="298" r:id="rId11"/>
    <p:sldId id="344" r:id="rId12"/>
    <p:sldId id="290" r:id="rId13"/>
    <p:sldId id="294" r:id="rId14"/>
    <p:sldId id="327" r:id="rId15"/>
    <p:sldId id="334" r:id="rId16"/>
    <p:sldId id="296" r:id="rId17"/>
    <p:sldId id="312" r:id="rId18"/>
    <p:sldId id="315" r:id="rId19"/>
    <p:sldId id="331" r:id="rId20"/>
    <p:sldId id="347" r:id="rId21"/>
    <p:sldId id="345" r:id="rId22"/>
    <p:sldId id="346" r:id="rId23"/>
    <p:sldId id="332" r:id="rId24"/>
    <p:sldId id="275" r:id="rId25"/>
    <p:sldId id="349" r:id="rId26"/>
    <p:sldId id="317" r:id="rId27"/>
    <p:sldId id="34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8FAADC"/>
    <a:srgbClr val="440256"/>
    <a:srgbClr val="EEE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86"/>
    <p:restoredTop sz="96512"/>
  </p:normalViewPr>
  <p:slideViewPr>
    <p:cSldViewPr snapToGrid="0">
      <p:cViewPr>
        <p:scale>
          <a:sx n="134" d="100"/>
          <a:sy n="134" d="100"/>
        </p:scale>
        <p:origin x="112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1:25:27.0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90 0 24575,'-12'0'0,"-1"0"0,1 0 0,0 0 0,-1 0 0,1 0 0,2 3 0,4 3 0,9 4 0,1-1 0,5 0 0,-3-3 0,3-3 0,0 0 0,3-3 0,1 0 0,-1 0 0,0 0 0,-8-3 0,-2 0 0,-11-1 0,0 2 0,-4 2 0,1 0 0,2 2 0,-1 4 0,7 4 0,1 7 0,10-4 0,3-1 0,2-6 0,0-6 0,1 0 0,-1 0 0,0 0 0,0 0 0,1 0 0,4-4 0,-6-7 0,3 2 0,-13-5 0,-1 8 0,-6 0 0,-1 0 0,1 0 0,-3 2 0,0 1 0,-4 3 0,7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0:19:24.5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772 172 24575,'10'-4'0,"-2"4"0,2 4 0,1-1 0,-3 1 0,2-4 0,6-4 0,-7-1 0,17-4 0,-17 2 0,7 2 0,-6-5 0,-2 9 0,3-9 0,-11 6 0,-1-3 0,-6 0 0,-3 3 0,2-3 0,-3 3 0,1 0 0,-1 1 0,-4 3 0,1 0 0,-7 4 0,9 0 0,-8 1 0,9-2 0,-3-3 0,-7 4 0,9 0 0,-13 5 0,15-1 0,-6-1 0,9 1 0,-1-1 0,4 3 0,1 1 0,3 20 0,0-13 0,0 13 0,3-20 0,1-1 0,3-3 0,4-3 0,0-1 0,3-9 0,-3 4 0,0-4 0,-4 3 0,0-1 0,9-4 0,-10-3 0,6-1 0,-9 1 0,1 0 0,0 1 0,-1-2 0,-6 1 0,-1 1 0,-3 3 0,0-1 0,0 1 0,-4 3 0,0 1 0,0 3 0,0 0 0,1 0 0,-2 0 0,-2 0 0,0 0 0,-7 0 0,5 0 0,-22 0 0,20 0 0,-13 0 0,17 0 0,3 3 0,0 1 0,-5 4 0,6-1 0,-15 2 0,13 2 0,-5-3 0,-3 4 0,7-2 0,-7 2 0,9-1 0,0 0 0,1-1 0,-1 1 0,0 0 0,-9 0 0,10 6 0,-7-7 0,6 9 0,2-2 0,-1-4 0,-2 6 0,1-8 0,3 3 0,-3 6 0,7-7 0,-1 6 0,2-8 0,3 4 0,0-1 0,0 0 0,0 1 0,6-1 0,-1-3 0,9 3 0,-3-9 0,3 1 0,6-2 0,2 1 0,-1 6 0,5-5 0,-4 0 0,16-6 0,-8 0 0,7 0 0,12 7 0,-26-2 0,55 2 0,-19-4 0,40 12 0,-37-12 0,17 12 0,-32-15 0,39 0 0,-31 5 0,0 1 0,28 8 0,-24-6 0,-3-1 0,0 4 0,16-11 0,-37 0 0,18 0 0,-33 0 0,17 0 0,-22 0 0,5-4 0,-8 0 0,13-5 0,-15 1 0,6 0 0,-12-2 0,2 2 0,-2-3 0,0 1 0,-1-1 0,-3-4 0,0-16 0,0 13 0,0-10 0,0 18 0,0-1 0,-6 0 0,4-3 0,-8 2 0,3 5 0,-1 1 0,-2 2 0,-1-7 0,3 3 0,-3-11 0,0 6 0,2-4 0,-1 7 0,3 3 0,-1-1 0,-2 4 0,-1 1 0,-4 3 0,1 0 0,-1 0 0,1 0 0,-1 0 0,1 0 0,0 0 0,-1 6 0,1-4 0,2 8 0,2-6 0,0-1 0,-2 1 0,1-4 0,-8 0 0,6 6 0,-7-4 0,0 4 0,7-6 0,-23 11 0,15-4 0,-11 9 0,6-12 0,10 6 0,-10-4 0,1 12 0,-14 0 0,15-3 0,-6 2 0,13-11 0,1 8 0,-4-2 0,6 2 0,6 0 0,-2-3 0,6 0 0,-7-1 0,3-2 0,-2 2 0,3-3 0,-9 20 0,4-12 0,-8 16 0,0-19 0,8-2 0,-5-2 0,10-1 0,-3-3 0,-2-1 0,-8 1 0,8 1 0,-8-1 0,9 0 0,-4-4 0,-15 0 0,-5 0 0,0 0 0,-12 0 0,12 0 0,0 0 0,-18 0 0,17-12 0,-6 3 0,12-4 0,18 3 0,2 6 0,3-3 0,0 0 0,-4-4 0,3 3 0,-2-2 0,2 3 0,1 0 0,0-1 0,0 1 0,-10-1 0,11-3 0,-9 2 0,11-1 0,0 0 0,-4-8 0,4 6 0,-1-8 0,2 9 0,3-3 0,0-1 0,0 1 0,0-1 0,0 1 0,0-1 0,0 4 0,0 1 0,0-1 0,3 3 0,4-5 0,1 5 0,3-3 0,5 3 0,-4-3 0,19-11 0,-14 5 0,8-2 0,-11 6 0,1 11 0,-1-4 0,-3 3 0,-1-1 0,1 0 0,0 1 0,3 3 0,1 0 0,-1 0 0,0 0 0,17 0 0,3 0 0,1 0 0,12 0 0,-12 11 0,-1-8 0,-3 14 0,-17-15 0,1 4 0,5-2 0,-8 1 0,4 3 0,-8 8 0,0-7 0,6 13 0,-2-10 0,10 22 0,0-18 0,-2 14 0,-3-21 0,-6 1 0,-4-3 0,9 1 0,-7 0 0,11-3 0,-9-2 0,3-3 0,0 0 0,6-4 0,-4-4 0,9-20 0,-4-7 0,-1 0 0,-3-1 0,-3 20 0,-2-4 0,0-1 0,2 5 0,-9-20 0,10 12 0,-13-14 0,6 16 0,-8 2 0,3 9 0,1 0 0,0 1 0,-1-2 0,-3-2 0,-6 0 0,1 2 0,-9 5 0,3 4 0,-3 3 0,-1 0 0,-16 0 0,-3 0 0,-1-7 0,-33 6 0,28-6 0,-32-4 0,21 8 0,0-8 0,-43-5 0,43 11 0,-29-11 0,58 16 0,-14 0 0,17 0 0,-28 0 0,29 0 0,-19 0 0,20 0 0,-3 0 0,-11 0 0,12 7 0,-34 12 0,27 0 0,-14 13 0,8-4 0,14-6 0,-8 3 0,12-10 0,3-4 0,4 19 0,-1-9 0,4 4 0,-7-6 0,6-8 0,-5 1 0,6 5 0,0-1 0,1 0 0,3 1 0,-4 6 0,0-13 0,-1 12 0,2-11 0,3 4 0,0-1 0,0 0 0,0 1 0,0-1 0,0 0 0,3-3 0,1 0 0,0-1 0,-1 1 0,0 0 0,1 0 0,0-1 0,2-2 0,-2 2 0,6 0 0,2 2 0,-1-1 0,-1-1 0,-6 0 0,3 7 0,1-1 0,0 1 0,3 2 0,-3-9 0,3 9 0,5 8 0,-3-3 0,3 5 0,-11-9 0,1-13 0,-2 4 0,9 2 0,-1-7 0,6 10 0,-4-15 0,0 6 0,1-7 0,-1 0 0,6 4 0,-7 0 0,6 1 0,-8-2 0,3-3 0,17 0 0,-7 4 0,5 0 0,-10 1 0,-1-2 0,-2-3 0,5 0 0,-7 0 0,0 0 0,1 0 0,-1 0 0,0 0 0,1 0 0,-1 0 0,0 0 0,17 0 0,-13 0 0,13 0 0,-17 6 0,11 13 0,-11-5 0,7 7 0,-17-11 0,5 45 0,-7-30 0,4 33 0,-6-44 0,4 6 0,0-7 0,13 22 0,-11-19 0,5 14 0,-11-15 0,4 5 0,0-8 0,1 7 0,-2-11 0,-3 3 0,0-1 0,3-2 0,1 2 0,0-12 0,2 0 0,-2-8 0,0-1 0,6 0 0,-9-3 0,6-1 0,-7 1 0,3 2 0,1 2 0,4-6 0,-1 6 0,2-15 0,2 19 0,-3-10 0,-1 9 0,5-10 0,-7 8 0,7-7 0,-2 9 0,-2-1 0,3-2 0,-4 2 0,0 1 0,0 0 0,3 3 0,1 1 0,9-5 0,-7 5 0,3-8 0,-9 7 0,3 0 0,2-6 0,2 9 0,6-10 0,-7 7 0,6-1 0,-8 2 0,3 3 0,6-4 0,-7 0 0,6-1 0,-11-2 0,3 3 0,-1 0 0,1 1 0,3 3 0,1 0 0,15 0 0,-6-4 0,5 0 0,-9-1 0,-9 2 0,3 3 0,0 0 0,1 0 0,-1 0 0,0-7 0,1 6 0,-1-12 0,0 11 0,1-11 0,-1 12 0,-3-9 0,-1 6 0,1-6 0,0 5 0,0-5 0,-1 6 0,1 0 0,-3-2 0,2 2 0,0 0 0,1 1 0,0-1 0,0 0 0,-4-3 0,0 0 0,0 0 0,0-1 0,0 1 0,0 0 0,4-4 0,6 3 0,-2-6 0,2 5 0,-6-2 0,-4 4 0,3 3 0,-2-2 0,2 2 0,-3-4 0,0 1 0,9-1 0,-9-3 0,8 3 0,-14 0 0,2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2E835-E2DC-6540-87A8-5665F0D521A0}" type="datetimeFigureOut">
              <a:rPr lang="en-US" smtClean="0"/>
              <a:t>3/14/24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102CE-7760-2149-8588-C9D0EA12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give talk 1D Rydberg atom arrays</a:t>
            </a:r>
          </a:p>
          <a:p>
            <a:r>
              <a:rPr lang="en-US" dirty="0"/>
              <a:t>And how these systems are a really interesting entry point to studying isolated quantum systems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102CE-7760-2149-8588-C9D0EA124D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1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Atoms with an electron in a highly excited state</a:t>
            </a:r>
          </a:p>
          <a:p>
            <a:r>
              <a:rPr lang="en-US" dirty="0"/>
              <a:t>Delocalized and far away from the atom appear hydrogen like </a:t>
            </a:r>
          </a:p>
          <a:p>
            <a:r>
              <a:rPr lang="en-US" dirty="0"/>
              <a:t>Large dipole moment amongst a lot of other interesting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7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Laser to couple Ground and Rydberg states</a:t>
            </a:r>
          </a:p>
          <a:p>
            <a:r>
              <a:rPr lang="en-US" dirty="0"/>
              <a:t>Two level system form our </a:t>
            </a:r>
            <a:r>
              <a:rPr lang="en-US" dirty="0" err="1"/>
              <a:t>quibit</a:t>
            </a:r>
            <a:endParaRPr lang="en-US" dirty="0"/>
          </a:p>
          <a:p>
            <a:endParaRPr lang="en-US" dirty="0"/>
          </a:p>
          <a:p>
            <a:r>
              <a:rPr lang="en-US" dirty="0"/>
              <a:t>Strength of coupling between states and is associated with the amplitude to the laser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1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introduce interaction</a:t>
            </a:r>
          </a:p>
          <a:p>
            <a:r>
              <a:rPr lang="en-US" dirty="0"/>
              <a:t>Consider two atoms separated by a distance R</a:t>
            </a:r>
          </a:p>
          <a:p>
            <a:r>
              <a:rPr lang="en-US" dirty="0"/>
              <a:t>Strong van der </a:t>
            </a:r>
            <a:r>
              <a:rPr lang="en-US" dirty="0" err="1"/>
              <a:t>waals</a:t>
            </a:r>
            <a:r>
              <a:rPr lang="en-US" dirty="0"/>
              <a:t> interaction between Rydberg atoms</a:t>
            </a:r>
          </a:p>
          <a:p>
            <a:r>
              <a:rPr lang="en-US" dirty="0"/>
              <a:t>This results in an energy shift of doubly excited state</a:t>
            </a:r>
          </a:p>
          <a:p>
            <a:r>
              <a:rPr lang="en-US" dirty="0"/>
              <a:t>So if to atoms are close together can’t drive to the </a:t>
            </a:r>
            <a:r>
              <a:rPr lang="en-US" dirty="0" err="1"/>
              <a:t>rr</a:t>
            </a:r>
            <a:r>
              <a:rPr lang="en-US" dirty="0"/>
              <a:t> state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7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all these component into a Hamiltonian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set up</a:t>
            </a:r>
          </a:p>
          <a:p>
            <a:r>
              <a:rPr lang="en-US" dirty="0"/>
              <a:t>Consider an array of N atoms equidistant from each other in a chain</a:t>
            </a:r>
          </a:p>
          <a:p>
            <a:r>
              <a:rPr lang="en-US" dirty="0"/>
              <a:t>Hamiltonian in three parts</a:t>
            </a:r>
          </a:p>
          <a:p>
            <a:r>
              <a:rPr lang="en-US" dirty="0"/>
              <a:t>First term coupling between ground and Rydberg states for each atom due to driving laser</a:t>
            </a:r>
          </a:p>
          <a:p>
            <a:r>
              <a:rPr lang="en-US" dirty="0"/>
              <a:t>Second tells how far of resonance laser is </a:t>
            </a:r>
          </a:p>
          <a:p>
            <a:r>
              <a:rPr lang="en-US" dirty="0"/>
              <a:t>Third is responsible for the interaction of Rydberg states</a:t>
            </a:r>
          </a:p>
          <a:p>
            <a:endParaRPr lang="en-US" dirty="0"/>
          </a:p>
          <a:p>
            <a:r>
              <a:rPr lang="en-US" dirty="0"/>
              <a:t>(Not doing justice to the </a:t>
            </a:r>
            <a:r>
              <a:rPr lang="en-US" dirty="0" err="1"/>
              <a:t>inrceble</a:t>
            </a:r>
            <a:r>
              <a:rPr lang="en-US" dirty="0"/>
              <a:t> experimental </a:t>
            </a:r>
            <a:r>
              <a:rPr lang="en-US" dirty="0" err="1"/>
              <a:t>techjniques</a:t>
            </a:r>
            <a:r>
              <a:rPr lang="en-US" dirty="0"/>
              <a:t> that trap atoms)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numercally</a:t>
            </a:r>
            <a:r>
              <a:rPr lang="en-US" dirty="0"/>
              <a:t> solve the </a:t>
            </a:r>
            <a:r>
              <a:rPr lang="en-US" dirty="0" err="1"/>
              <a:t>schrodinger</a:t>
            </a:r>
            <a:r>
              <a:rPr lang="en-US" dirty="0"/>
              <a:t> equation we will evolve of system with trotter </a:t>
            </a:r>
            <a:r>
              <a:rPr lang="en-US" dirty="0" err="1"/>
              <a:t>sucuki</a:t>
            </a:r>
            <a:r>
              <a:rPr lang="en-US" dirty="0"/>
              <a:t> decomposition</a:t>
            </a:r>
          </a:p>
          <a:p>
            <a:r>
              <a:rPr lang="en-US" dirty="0"/>
              <a:t>Taking </a:t>
            </a:r>
            <a:r>
              <a:rPr lang="en-US" dirty="0" err="1"/>
              <a:t>dtt</a:t>
            </a:r>
            <a:r>
              <a:rPr lang="en-US" dirty="0"/>
              <a:t> = 0.01 microseconds</a:t>
            </a:r>
          </a:p>
          <a:p>
            <a:r>
              <a:rPr lang="en-US" dirty="0"/>
              <a:t>And our Rabi frequency we will set constant to 4 (MHz)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9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detuning is upwards</a:t>
            </a:r>
          </a:p>
          <a:p>
            <a:r>
              <a:rPr lang="en-US" dirty="0"/>
              <a:t>Laser is below resonance all in the ground state</a:t>
            </a:r>
          </a:p>
          <a:p>
            <a:r>
              <a:rPr lang="en-US" dirty="0"/>
              <a:t>Laser is above resonance all in the excited state</a:t>
            </a:r>
          </a:p>
          <a:p>
            <a:r>
              <a:rPr lang="en-US" dirty="0"/>
              <a:t>But Rydberg B </a:t>
            </a:r>
            <a:r>
              <a:rPr lang="en-US" dirty="0" err="1"/>
              <a:t>constaint</a:t>
            </a:r>
            <a:r>
              <a:rPr lang="en-US" dirty="0"/>
              <a:t> </a:t>
            </a:r>
          </a:p>
          <a:p>
            <a:r>
              <a:rPr lang="en-US" dirty="0"/>
              <a:t>So subject to this constraint we get ordered stated</a:t>
            </a:r>
          </a:p>
          <a:p>
            <a:r>
              <a:rPr lang="en-US" dirty="0"/>
              <a:t>NN the Z2</a:t>
            </a:r>
          </a:p>
          <a:p>
            <a:r>
              <a:rPr lang="en-US" dirty="0"/>
              <a:t>Odd number of sites</a:t>
            </a:r>
          </a:p>
          <a:p>
            <a:r>
              <a:rPr lang="en-US" dirty="0"/>
              <a:t>No degeneracy in high detuning ground states </a:t>
            </a:r>
          </a:p>
          <a:p>
            <a:r>
              <a:rPr lang="en-US" dirty="0"/>
              <a:t>Due to symmetry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4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Annealing regime</a:t>
            </a:r>
          </a:p>
          <a:p>
            <a:r>
              <a:rPr lang="en-US" dirty="0"/>
              <a:t>Evolve the system adiabatically by sweeping through detuning values </a:t>
            </a:r>
          </a:p>
          <a:p>
            <a:r>
              <a:rPr lang="en-US" dirty="0"/>
              <a:t>If we go slow enough we stay in the systems ground state </a:t>
            </a:r>
          </a:p>
          <a:p>
            <a:r>
              <a:rPr lang="en-US" dirty="0"/>
              <a:t>And can end up in ordered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56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for of this for two different times</a:t>
            </a:r>
          </a:p>
          <a:p>
            <a:r>
              <a:rPr lang="en-US" dirty="0"/>
              <a:t>We can see for the faster sweep Z2 is lees apparent</a:t>
            </a:r>
          </a:p>
          <a:p>
            <a:r>
              <a:rPr lang="en-US" dirty="0"/>
              <a:t>Measure probability of each atom in excited state</a:t>
            </a:r>
          </a:p>
          <a:p>
            <a:r>
              <a:rPr lang="en-US" dirty="0"/>
              <a:t>Went too faster so no longer adiabatic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5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intend to go quick and break </a:t>
            </a:r>
            <a:r>
              <a:rPr lang="en-US" dirty="0" err="1"/>
              <a:t>adaiabaticy</a:t>
            </a:r>
            <a:endParaRPr lang="en-US" dirty="0"/>
          </a:p>
          <a:p>
            <a:r>
              <a:rPr lang="en-US" dirty="0"/>
              <a:t>Analogous to a metal work hot metal cold </a:t>
            </a:r>
            <a:r>
              <a:rPr lang="en-US" dirty="0" err="1"/>
              <a:t>wate</a:t>
            </a:r>
            <a:r>
              <a:rPr lang="en-US" dirty="0"/>
              <a:t> </a:t>
            </a:r>
          </a:p>
          <a:p>
            <a:r>
              <a:rPr lang="en-US" dirty="0"/>
              <a:t>What sort of </a:t>
            </a:r>
            <a:r>
              <a:rPr lang="en-US" dirty="0" err="1"/>
              <a:t>behaviour</a:t>
            </a:r>
            <a:r>
              <a:rPr lang="en-US" dirty="0"/>
              <a:t> do we expect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36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run the same simulation this time starting from the z2 ordered state</a:t>
            </a:r>
          </a:p>
          <a:p>
            <a:r>
              <a:rPr lang="en-US" dirty="0"/>
              <a:t>Nice order oscillations and revivals of initial z2</a:t>
            </a:r>
          </a:p>
          <a:p>
            <a:r>
              <a:rPr lang="en-US" dirty="0"/>
              <a:t>As before look at eigenenergies </a:t>
            </a:r>
          </a:p>
          <a:p>
            <a:r>
              <a:rPr lang="en-US" dirty="0"/>
              <a:t>This time of quenched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22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Isolated quantum system can thermalize due to the eigenstate thermalization hypothesis (ETH)</a:t>
            </a:r>
          </a:p>
          <a:p>
            <a:r>
              <a:rPr lang="en-US" dirty="0"/>
              <a:t>Observables of subsystems can mimic thermal equilibrium because the system explores a superposition of many eigenstates effectively acting as it’s on heat bath </a:t>
            </a:r>
          </a:p>
          <a:p>
            <a:r>
              <a:rPr lang="en-US" dirty="0"/>
              <a:t>Something done on an internal level due to many degrees of freedom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4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really struggled to make this presentation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Two things I really wanted to talk about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first one is…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one is…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 But with 20 mins on the clock would be too </a:t>
            </a:r>
            <a:r>
              <a:rPr lang="en-US" dirty="0" err="1"/>
              <a:t>ambtious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Two competing ideas</a:t>
            </a:r>
          </a:p>
          <a:p>
            <a:endParaRPr lang="en-US" dirty="0"/>
          </a:p>
          <a:p>
            <a:r>
              <a:rPr lang="en-US" dirty="0"/>
              <a:t>Stick with this as my ideas are a bit more coherent</a:t>
            </a:r>
          </a:p>
          <a:p>
            <a:r>
              <a:rPr lang="en-US" dirty="0"/>
              <a:t>But I want to acknowledge this..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This graph is not going to make much sense but this was the starting point of the project </a:t>
            </a:r>
          </a:p>
          <a:p>
            <a:r>
              <a:rPr lang="en-US" dirty="0"/>
              <a:t>-motivated by the paper below </a:t>
            </a:r>
          </a:p>
          <a:p>
            <a:r>
              <a:rPr lang="en-US" dirty="0"/>
              <a:t>-What it shows is ordered behavior arising from a quantum system push out far from equilibrium</a:t>
            </a:r>
          </a:p>
          <a:p>
            <a:r>
              <a:rPr lang="en-US" dirty="0"/>
              <a:t>- What we would learn is that is what underlies it is very deep. We were scratching the tip of the iceberg.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4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Isolated quantum system can thermalize due to the eigenstate thermalization hypothesis (ETH)</a:t>
            </a:r>
          </a:p>
          <a:p>
            <a:r>
              <a:rPr lang="en-US" dirty="0"/>
              <a:t>Observables of subsystems can mimic thermal equilibrium because the system explores a superposition of many eigenstates effectively acting as it’s on heat bath </a:t>
            </a:r>
          </a:p>
          <a:p>
            <a:r>
              <a:rPr lang="en-US" dirty="0"/>
              <a:t>Something done on an internal level due to many degrees of freedom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19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addressing and local quench </a:t>
            </a:r>
          </a:p>
          <a:p>
            <a:r>
              <a:rPr lang="en-US" dirty="0"/>
              <a:t>Only quench atom 1 </a:t>
            </a:r>
          </a:p>
          <a:p>
            <a:r>
              <a:rPr lang="en-US" dirty="0"/>
              <a:t>This has opened up avenues to exploring concepts such a speed of information traveling through the system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06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5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1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2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7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used the word out of equilibrium a lot </a:t>
            </a:r>
          </a:p>
          <a:p>
            <a:r>
              <a:rPr lang="en-US" dirty="0"/>
              <a:t>Let’s look at what happen in we initial start out of equilibrium in an classical isolated system</a:t>
            </a:r>
          </a:p>
          <a:p>
            <a:r>
              <a:rPr lang="en-US" dirty="0"/>
              <a:t>Adiabatic walls so isolate</a:t>
            </a:r>
          </a:p>
          <a:p>
            <a:r>
              <a:rPr lang="en-US" dirty="0"/>
              <a:t>Balloon with an ideal gas inside </a:t>
            </a:r>
          </a:p>
          <a:p>
            <a:r>
              <a:rPr lang="en-US" dirty="0"/>
              <a:t>Peirce the balloon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7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Peirce the balloon</a:t>
            </a:r>
          </a:p>
          <a:p>
            <a:r>
              <a:rPr lang="en-US" dirty="0"/>
              <a:t>Out of equilibrium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35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Evntually</a:t>
            </a:r>
            <a:r>
              <a:rPr lang="en-US" dirty="0"/>
              <a:t> if we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Statiscal</a:t>
            </a:r>
            <a:r>
              <a:rPr lang="en-US" dirty="0"/>
              <a:t> physics tells us this system explores every possible configuration in phase as a result of dynamical </a:t>
            </a:r>
            <a:r>
              <a:rPr lang="en-US" dirty="0" err="1"/>
              <a:t>choas</a:t>
            </a:r>
            <a:endParaRPr lang="en-US" dirty="0"/>
          </a:p>
          <a:p>
            <a:r>
              <a:rPr lang="en-US" dirty="0"/>
              <a:t>Initial conditions of the system don’t matter and eventually get lost</a:t>
            </a:r>
          </a:p>
          <a:p>
            <a:r>
              <a:rPr lang="en-US" dirty="0"/>
              <a:t>Entropy is </a:t>
            </a:r>
            <a:r>
              <a:rPr lang="en-US" dirty="0" err="1"/>
              <a:t>maximised</a:t>
            </a:r>
            <a:r>
              <a:rPr lang="en-US" dirty="0"/>
              <a:t> as the system </a:t>
            </a:r>
            <a:r>
              <a:rPr lang="en-US" dirty="0" err="1"/>
              <a:t>thermalise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happens in an isolated quantum system</a:t>
            </a:r>
          </a:p>
          <a:p>
            <a:r>
              <a:rPr lang="en-US" dirty="0"/>
              <a:t>Unitary time evolution is linear, reversible initial state is encoded throughout</a:t>
            </a:r>
          </a:p>
          <a:p>
            <a:r>
              <a:rPr lang="en-US" dirty="0"/>
              <a:t>If we know the initial state we know the state at any time</a:t>
            </a:r>
          </a:p>
          <a:p>
            <a:r>
              <a:rPr lang="en-US" dirty="0"/>
              <a:t>So in a way it is not forgotten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8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96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Atoms with an electron in a highly excited state</a:t>
            </a:r>
          </a:p>
          <a:p>
            <a:r>
              <a:rPr lang="en-US" dirty="0"/>
              <a:t>Delocalized and far away from the atom appear hydrogen like </a:t>
            </a:r>
          </a:p>
          <a:p>
            <a:r>
              <a:rPr lang="en-US" dirty="0"/>
              <a:t>Large dipole moment amongst a lot of other interesting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3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3D86-1687-B17F-0B4F-86D942AFE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66DF0-AA80-7DF8-34F8-E4C0000E0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93B36-7E6E-FC5F-6A64-5BE27CC3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4034-01B7-E640-A1A7-91989BF280C6}" type="datetime1">
              <a:rPr lang="en-GB" smtClean="0"/>
              <a:t>14/03/2024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5B8C6-B08B-7CD0-B25C-04A6B18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86B57-FF71-FE7C-CD49-F0F8D7B7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8ECB-5E6D-CE6A-9AD1-2F9CBB4F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93455-1658-0D2C-F7BC-592D90C2E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A798C-EC5E-28CF-89C5-7D893D45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BCAD-1DAD-9B45-803D-E09010A3909E}" type="datetime1">
              <a:rPr lang="en-GB" smtClean="0"/>
              <a:t>14/03/2024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6D9B-21B5-433B-3726-B91EB67C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48D49-678E-FA48-1949-C06DBC15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1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E91DE-FAC6-9E9C-CC60-7FE8D1EA3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557DF-18E7-5B57-E50B-9C32D2136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A57AA-5FCD-0EF9-A21E-5D8B3860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EEE0A-5971-5E43-B21D-4E0C3763689A}" type="datetime1">
              <a:rPr lang="en-GB" smtClean="0"/>
              <a:t>14/03/2024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95B79-B94B-D758-655D-92C69ACB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4531-2E0A-9AF4-0195-1EA5CD39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8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B7B2-ACE0-520A-CA82-D4D7E97B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B057-2871-B53E-13B6-5CA80F02F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EE5F-8D03-F815-73A6-FC993C37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39B4-A811-2840-8DF6-869BBC1BB78C}" type="datetime1">
              <a:rPr lang="en-GB" smtClean="0"/>
              <a:t>14/03/2024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C3EA-E943-6BD9-0162-57CB942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6C614-510A-67E5-92E8-7A064E3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8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758A-19CA-A5E7-FFB3-DE97DF6A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51BAE-BFA1-04D6-5000-7B6748D38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4B8E7-5011-C313-9B44-CB2A94FA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1FB3-37C6-D749-8E2D-D996ABEA2F73}" type="datetime1">
              <a:rPr lang="en-GB" smtClean="0"/>
              <a:t>14/03/2024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509C-F144-65A7-4EF7-DD3BD90C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B869-4663-54E5-A12D-92649680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5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BE77-26E5-2A26-F99D-02F0DEB7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12293-4037-EBC8-9548-4FA1BC4C0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7A328-C000-9ABE-1A52-6429D62D3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7707C-1BF9-905A-F4A6-011C9E65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1F2A-1AE6-2549-8B2E-537AD78DEB24}" type="datetime1">
              <a:rPr lang="en-GB" smtClean="0"/>
              <a:t>14/03/2024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79967-F1D4-79C3-F71F-6E7AC6B5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E126C-2CFF-37A0-7F38-C32E0CB1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7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D945-4EBF-654A-D9AD-45F17633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FB16-6323-A570-FBF9-B9BDD0867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C3D04-508C-6852-F42B-9D4A0848B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44AD6-B057-AA8B-3DC0-2F36D71C1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0959D-CFCD-7606-9322-9F7C0DDE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1CD01-7B91-FF1D-B4F9-ABDA1BB6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977D-E0AA-C743-91B6-5E002207490C}" type="datetime1">
              <a:rPr lang="en-GB" smtClean="0"/>
              <a:t>14/03/2024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598D8-14BB-C7C9-71FE-1F0A1047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D3AEA-AC64-5D55-00B7-3622FF1E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9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E45D-0521-B034-AC77-8C27DA6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D401A-6CC8-7F92-4C7F-DC4134FA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F060-4C1B-7C47-A1BC-CEC08AE4EB9B}" type="datetime1">
              <a:rPr lang="en-GB" smtClean="0"/>
              <a:t>14/03/2024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1CCF-6939-851B-4963-335B873B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7CA9E-0932-E737-0A9A-ED3FA310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9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008A8-557E-BCED-6C01-30612DCE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92D5-F4C1-E94A-912A-38D695928DED}" type="datetime1">
              <a:rPr lang="en-GB" smtClean="0"/>
              <a:t>14/03/2024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6C041-06D2-6513-5D2B-9C45D18C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34C18-1CCB-09B9-F76A-2AE2E74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4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B26F-489D-FB2A-7670-4295AD27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4BB0-941B-B245-70A1-885FFA77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BB709-6962-ADFA-30B7-6E8C5A2AB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A47E7-E050-EB83-AE88-E6AEC6CE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ADA8-1F92-B44C-A457-8EC12C5D402C}" type="datetime1">
              <a:rPr lang="en-GB" smtClean="0"/>
              <a:t>14/03/2024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BB21C-8E63-7E46-D6DE-60A9FB7C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A46C6-2CCC-4A81-624D-5F2D07E8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3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BE3B-E263-56FD-F032-3BA18E2C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AFF7-839E-E187-4C85-0E660C038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3A372-3047-046E-8470-6931707DC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E4D1D-0280-C99B-4BB9-8566986B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6C9-2DD3-D745-B9A7-5BD9FE5DE213}" type="datetime1">
              <a:rPr lang="en-GB" smtClean="0"/>
              <a:t>14/03/2024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17A80-7768-B82D-FD97-D292827E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476B7-F0E8-8482-62BE-EA9B2966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76959-792E-E0C2-C425-A8D988BA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99FA1-2253-6668-739E-3D43F8B65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2FE0-B6D0-5A68-D93E-E26139F39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7B95C-42E5-D544-BD75-DCD23B163D7B}" type="datetime1">
              <a:rPr lang="en-GB" smtClean="0"/>
              <a:t>14/03/2024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0C59B-BB45-1448-CA20-F904F1A12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85D9-B09F-3477-67AB-1C388292A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6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0.png"/><Relationship Id="rId18" Type="http://schemas.openxmlformats.org/officeDocument/2006/relationships/image" Target="../media/image38.png"/><Relationship Id="rId3" Type="http://schemas.openxmlformats.org/officeDocument/2006/relationships/image" Target="../media/image21.png"/><Relationship Id="rId21" Type="http://schemas.openxmlformats.org/officeDocument/2006/relationships/image" Target="../media/image4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0.png"/><Relationship Id="rId10" Type="http://schemas.openxmlformats.org/officeDocument/2006/relationships/image" Target="../media/image27.png"/><Relationship Id="rId19" Type="http://schemas.openxmlformats.org/officeDocument/2006/relationships/image" Target="../media/image42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microsoft.com/office/2007/relationships/media" Target="../media/media2.mp4"/><Relationship Id="rId7" Type="http://schemas.openxmlformats.org/officeDocument/2006/relationships/image" Target="../media/image37.emf"/><Relationship Id="rId12" Type="http://schemas.openxmlformats.org/officeDocument/2006/relationships/image" Target="../media/image41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2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54.png"/><Relationship Id="rId10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0.png"/><Relationship Id="rId11" Type="http://schemas.openxmlformats.org/officeDocument/2006/relationships/image" Target="../media/image14.png"/><Relationship Id="rId5" Type="http://schemas.openxmlformats.org/officeDocument/2006/relationships/image" Target="../media/image49.emf"/><Relationship Id="rId10" Type="http://schemas.openxmlformats.org/officeDocument/2006/relationships/image" Target="../media/image52.emf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1.emf"/><Relationship Id="rId5" Type="http://schemas.openxmlformats.org/officeDocument/2006/relationships/image" Target="../media/image14.pn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51.png"/><Relationship Id="rId7" Type="http://schemas.openxmlformats.org/officeDocument/2006/relationships/image" Target="../media/image190.png"/><Relationship Id="rId12" Type="http://schemas.openxmlformats.org/officeDocument/2006/relationships/image" Target="../media/image6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openxmlformats.org/officeDocument/2006/relationships/image" Target="../media/image161.png"/><Relationship Id="rId9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0.png"/><Relationship Id="rId10" Type="http://schemas.openxmlformats.org/officeDocument/2006/relationships/image" Target="../media/image75.png"/><Relationship Id="rId4" Type="http://schemas.openxmlformats.org/officeDocument/2006/relationships/image" Target="../media/image690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8C3A58-B1A3-C737-F4AC-42DDF2A9057F}"/>
              </a:ext>
            </a:extLst>
          </p:cNvPr>
          <p:cNvSpPr txBox="1"/>
          <p:nvPr/>
        </p:nvSpPr>
        <p:spPr>
          <a:xfrm>
            <a:off x="2819399" y="2535087"/>
            <a:ext cx="722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1D Rydberg atom arrays: An entry point to studying isolated quantum many body systems out of equilibrium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A3622-2B88-A901-7269-6D5F577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Durham University logo transparent PNG - StickPNG">
            <a:extLst>
              <a:ext uri="{FF2B5EF4-FFF2-40B4-BE49-F238E27FC236}">
                <a16:creationId xmlns:a16="http://schemas.microsoft.com/office/drawing/2014/main" id="{A78FDD7C-3FE2-E4BC-E684-0491DED5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2" y="268941"/>
            <a:ext cx="3386354" cy="146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CDCAF-442E-1BA3-AE02-BF8D7D73E57D}"/>
              </a:ext>
            </a:extLst>
          </p:cNvPr>
          <p:cNvSpPr txBox="1"/>
          <p:nvPr/>
        </p:nvSpPr>
        <p:spPr>
          <a:xfrm>
            <a:off x="4850565" y="5014004"/>
            <a:ext cx="3162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Name: Oliver Lind</a:t>
            </a:r>
          </a:p>
          <a:p>
            <a:pPr algn="ctr"/>
            <a:r>
              <a:rPr lang="en-US" dirty="0"/>
              <a:t>Supervisor: Prof Stuart Adams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24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Rydberg Atoms: What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E535E-F29E-404C-0A12-90897980B9AA}"/>
                  </a:ext>
                </a:extLst>
              </p:cNvPr>
              <p:cNvSpPr txBox="1"/>
              <p:nvPr/>
            </p:nvSpPr>
            <p:spPr>
              <a:xfrm>
                <a:off x="948267" y="1346201"/>
                <a:ext cx="544969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Single electron in a highly excited state (n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40 - 100)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Appears Hydrogen-like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‘Giant Atoms’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 dipole moment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Strong van der interactions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Highly excited state is called the Rydberg state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E535E-F29E-404C-0A12-90897980B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7" y="1346201"/>
                <a:ext cx="5449697" cy="1754326"/>
              </a:xfrm>
              <a:prstGeom prst="rect">
                <a:avLst/>
              </a:prstGeom>
              <a:blipFill>
                <a:blip r:embed="rId3"/>
                <a:stretch>
                  <a:fillRect l="-696" t="-2158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4E28978-F9B4-652A-021E-5924A7219A41}"/>
              </a:ext>
            </a:extLst>
          </p:cNvPr>
          <p:cNvSpPr/>
          <p:nvPr/>
        </p:nvSpPr>
        <p:spPr>
          <a:xfrm>
            <a:off x="5072455" y="4904817"/>
            <a:ext cx="139699" cy="14451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B563E6-41D8-0FC1-6EA8-B897B6C4B126}"/>
              </a:ext>
            </a:extLst>
          </p:cNvPr>
          <p:cNvSpPr/>
          <p:nvPr/>
        </p:nvSpPr>
        <p:spPr>
          <a:xfrm>
            <a:off x="6643022" y="2509021"/>
            <a:ext cx="2633134" cy="274207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194188-32B6-D421-91A4-0D42EB906CEF}"/>
              </a:ext>
            </a:extLst>
          </p:cNvPr>
          <p:cNvSpPr/>
          <p:nvPr/>
        </p:nvSpPr>
        <p:spPr>
          <a:xfrm>
            <a:off x="7826239" y="3845323"/>
            <a:ext cx="266699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3682B0-903C-3521-4F8A-2C2107B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9346A-37AF-720B-6D90-E33254907DFC}"/>
              </a:ext>
            </a:extLst>
          </p:cNvPr>
          <p:cNvSpPr txBox="1"/>
          <p:nvPr/>
        </p:nvSpPr>
        <p:spPr>
          <a:xfrm>
            <a:off x="3745874" y="566381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5F54E8-B23B-989C-F8A4-01C2145B25BE}"/>
                  </a:ext>
                </a:extLst>
              </p:cNvPr>
              <p:cNvSpPr txBox="1"/>
              <p:nvPr/>
            </p:nvSpPr>
            <p:spPr>
              <a:xfrm>
                <a:off x="4571891" y="5649852"/>
                <a:ext cx="1140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5F54E8-B23B-989C-F8A4-01C2145B2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91" y="5649852"/>
                <a:ext cx="114082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B75D5F-5494-87BA-2C1E-FCDE6334EC31}"/>
                  </a:ext>
                </a:extLst>
              </p:cNvPr>
              <p:cNvSpPr txBox="1"/>
              <p:nvPr/>
            </p:nvSpPr>
            <p:spPr>
              <a:xfrm>
                <a:off x="7313032" y="5663815"/>
                <a:ext cx="12931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200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B75D5F-5494-87BA-2C1E-FCDE6334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032" y="5663815"/>
                <a:ext cx="1293111" cy="369332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80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59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Rydberg Atoms: Encoding as qubit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535E-F29E-404C-0A12-90897980B9AA}"/>
              </a:ext>
            </a:extLst>
          </p:cNvPr>
          <p:cNvSpPr txBox="1"/>
          <p:nvPr/>
        </p:nvSpPr>
        <p:spPr>
          <a:xfrm>
            <a:off x="5119687" y="1969432"/>
            <a:ext cx="580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laser to couple Ground and Rydberg states of atom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level system forms our qubit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315CF-D186-AD20-267E-03015C6B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6" y="1341798"/>
            <a:ext cx="3755075" cy="3448538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3682B0-903C-3521-4F8A-2C2107B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C2AF46E-0536-5AC9-B3F8-883479606F9A}"/>
              </a:ext>
            </a:extLst>
          </p:cNvPr>
          <p:cNvSpPr/>
          <p:nvPr/>
        </p:nvSpPr>
        <p:spPr>
          <a:xfrm>
            <a:off x="2406957" y="2986554"/>
            <a:ext cx="1313898" cy="462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39419-6990-F958-CF3A-5A4CCD3B0190}"/>
              </a:ext>
            </a:extLst>
          </p:cNvPr>
          <p:cNvSpPr txBox="1"/>
          <p:nvPr/>
        </p:nvSpPr>
        <p:spPr>
          <a:xfrm>
            <a:off x="2560045" y="2694167"/>
            <a:ext cx="1258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Driving Laser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8CAB6-2406-48F6-B750-20B2204ACF6A}"/>
                  </a:ext>
                </a:extLst>
              </p:cNvPr>
              <p:cNvSpPr txBox="1"/>
              <p:nvPr/>
            </p:nvSpPr>
            <p:spPr>
              <a:xfrm>
                <a:off x="5119687" y="3502829"/>
                <a:ext cx="2697149" cy="1323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-  Rabi Frequency (MHz)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8CAB6-2406-48F6-B750-20B2204A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87" y="3502829"/>
                <a:ext cx="2697149" cy="1323889"/>
              </a:xfrm>
              <a:prstGeom prst="rect">
                <a:avLst/>
              </a:prstGeom>
              <a:blipFill>
                <a:blip r:embed="rId4"/>
                <a:stretch>
                  <a:fillRect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91192-DD9D-892D-367C-6475DD0A9B02}"/>
                  </a:ext>
                </a:extLst>
              </p:cNvPr>
              <p:cNvSpPr txBox="1"/>
              <p:nvPr/>
            </p:nvSpPr>
            <p:spPr>
              <a:xfrm>
                <a:off x="5119687" y="4314832"/>
                <a:ext cx="2096215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-  Detuning (MHz)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91192-DD9D-892D-367C-6475DD0A9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87" y="4314832"/>
                <a:ext cx="2096215" cy="492571"/>
              </a:xfrm>
              <a:prstGeom prst="rect">
                <a:avLst/>
              </a:prstGeom>
              <a:blipFill>
                <a:blip r:embed="rId5"/>
                <a:stretch>
                  <a:fillRect r="-24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0EBF2FC-9370-4D6E-AA27-296A8B9DAEFE}"/>
              </a:ext>
            </a:extLst>
          </p:cNvPr>
          <p:cNvSpPr txBox="1"/>
          <p:nvPr/>
        </p:nvSpPr>
        <p:spPr>
          <a:xfrm>
            <a:off x="8199115" y="3579999"/>
            <a:ext cx="356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Strength of coupling between states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BB00C-9F5A-7331-6F21-A21BCF92E5AB}"/>
              </a:ext>
            </a:extLst>
          </p:cNvPr>
          <p:cNvSpPr txBox="1"/>
          <p:nvPr/>
        </p:nvSpPr>
        <p:spPr>
          <a:xfrm>
            <a:off x="7816836" y="4376451"/>
            <a:ext cx="358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far of resonance driving laser is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6A947D-BF5A-932D-4F1D-95A5D6F09D2B}"/>
              </a:ext>
            </a:extLst>
          </p:cNvPr>
          <p:cNvSpPr/>
          <p:nvPr/>
        </p:nvSpPr>
        <p:spPr>
          <a:xfrm>
            <a:off x="801535" y="4826718"/>
            <a:ext cx="1461390" cy="146139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1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321733" y="389467"/>
            <a:ext cx="459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Interaction and Rydberg Blockade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B2ACBED-4156-2128-AD78-223BAF27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A89C32-1856-3DA3-9417-0E909B8E0DA5}"/>
                  </a:ext>
                </a:extLst>
              </p:cNvPr>
              <p:cNvSpPr txBox="1"/>
              <p:nvPr/>
            </p:nvSpPr>
            <p:spPr>
              <a:xfrm>
                <a:off x="6205546" y="2413337"/>
                <a:ext cx="54758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Strong </a:t>
                </a:r>
                <a:r>
                  <a:rPr lang="en-US" b="1" dirty="0"/>
                  <a:t>van der Waals interaction </a:t>
                </a:r>
                <a:r>
                  <a:rPr lang="en-US" dirty="0"/>
                  <a:t>between Rydberg atoms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results in energy shift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blockade radius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 – characteristic radius where this starts to take effect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Shared excitation amongst atoms result in entangled states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A89C32-1856-3DA3-9417-0E909B8E0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46" y="2413337"/>
                <a:ext cx="5475816" cy="2031325"/>
              </a:xfrm>
              <a:prstGeom prst="rect">
                <a:avLst/>
              </a:prstGeom>
              <a:blipFill>
                <a:blip r:embed="rId3"/>
                <a:stretch>
                  <a:fillRect l="-694" t="-1875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7A50E971-148C-27EE-5885-B59D99E72C2A}"/>
              </a:ext>
            </a:extLst>
          </p:cNvPr>
          <p:cNvSpPr/>
          <p:nvPr/>
        </p:nvSpPr>
        <p:spPr>
          <a:xfrm>
            <a:off x="8085196" y="1317832"/>
            <a:ext cx="375958" cy="37595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F369D5-33CC-6182-0DB4-797836F24B95}"/>
              </a:ext>
            </a:extLst>
          </p:cNvPr>
          <p:cNvSpPr/>
          <p:nvPr/>
        </p:nvSpPr>
        <p:spPr>
          <a:xfrm>
            <a:off x="10863167" y="1313974"/>
            <a:ext cx="375958" cy="37595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Left-right Arrow 57">
            <a:extLst>
              <a:ext uri="{FF2B5EF4-FFF2-40B4-BE49-F238E27FC236}">
                <a16:creationId xmlns:a16="http://schemas.microsoft.com/office/drawing/2014/main" id="{D1A13247-C87A-0386-9389-5338EE00B348}"/>
              </a:ext>
            </a:extLst>
          </p:cNvPr>
          <p:cNvSpPr/>
          <p:nvPr/>
        </p:nvSpPr>
        <p:spPr>
          <a:xfrm>
            <a:off x="8610600" y="1462806"/>
            <a:ext cx="2103120" cy="10308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A49598-0422-0EC2-40CD-66ED7F541925}"/>
                  </a:ext>
                </a:extLst>
              </p:cNvPr>
              <p:cNvSpPr txBox="1"/>
              <p:nvPr/>
            </p:nvSpPr>
            <p:spPr>
              <a:xfrm>
                <a:off x="9466273" y="1672390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A49598-0422-0EC2-40CD-66ED7F54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273" y="1672390"/>
                <a:ext cx="3917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B48CFA78-CCE0-F4C5-BF13-D69D8DB60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72" y="1348502"/>
            <a:ext cx="5538767" cy="4205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57725-BCCA-B619-00B5-623134D6963A}"/>
              </a:ext>
            </a:extLst>
          </p:cNvPr>
          <p:cNvSpPr txBox="1"/>
          <p:nvPr/>
        </p:nvSpPr>
        <p:spPr>
          <a:xfrm>
            <a:off x="6205546" y="1313846"/>
            <a:ext cx="120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atoms</a:t>
            </a:r>
          </a:p>
        </p:txBody>
      </p:sp>
    </p:spTree>
    <p:extLst>
      <p:ext uri="{BB962C8B-B14F-4D97-AF65-F5344CB8AC3E}">
        <p14:creationId xmlns:p14="http://schemas.microsoft.com/office/powerpoint/2010/main" val="326687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BB72AB0E-6380-780B-44E1-354F533E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09" y="1276033"/>
            <a:ext cx="7503149" cy="250104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76E223-5C39-5C2B-712A-FE5A5A045FDE}"/>
              </a:ext>
            </a:extLst>
          </p:cNvPr>
          <p:cNvSpPr/>
          <p:nvPr/>
        </p:nvSpPr>
        <p:spPr>
          <a:xfrm>
            <a:off x="2146434" y="1237533"/>
            <a:ext cx="7585499" cy="2747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41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Many Body Hamiltonian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35D443D-7A85-8997-FE64-4209F06F1F8C}"/>
              </a:ext>
            </a:extLst>
          </p:cNvPr>
          <p:cNvSpPr/>
          <p:nvPr/>
        </p:nvSpPr>
        <p:spPr>
          <a:xfrm>
            <a:off x="7600184" y="4419983"/>
            <a:ext cx="2236835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243A7A-BF26-1099-C687-7F752D342CC3}"/>
              </a:ext>
            </a:extLst>
          </p:cNvPr>
          <p:cNvSpPr/>
          <p:nvPr/>
        </p:nvSpPr>
        <p:spPr>
          <a:xfrm>
            <a:off x="4964698" y="4423802"/>
            <a:ext cx="1907740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CD63D3-C082-46BB-9FC6-983446A767DD}"/>
              </a:ext>
            </a:extLst>
          </p:cNvPr>
          <p:cNvSpPr/>
          <p:nvPr/>
        </p:nvSpPr>
        <p:spPr>
          <a:xfrm>
            <a:off x="2464067" y="4423802"/>
            <a:ext cx="1705509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/>
              <p:nvPr/>
            </p:nvSpPr>
            <p:spPr>
              <a:xfrm>
                <a:off x="1705515" y="4528076"/>
                <a:ext cx="8527984" cy="630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5" y="4528076"/>
                <a:ext cx="8527984" cy="630494"/>
              </a:xfrm>
              <a:prstGeom prst="rect">
                <a:avLst/>
              </a:prstGeom>
              <a:blipFill>
                <a:blip r:embed="rId4"/>
                <a:stretch>
                  <a:fillRect l="-1042" t="-94118" b="-1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6D391E-319A-5361-D6D3-778E8EC79D8E}"/>
              </a:ext>
            </a:extLst>
          </p:cNvPr>
          <p:cNvSpPr txBox="1"/>
          <p:nvPr/>
        </p:nvSpPr>
        <p:spPr>
          <a:xfrm>
            <a:off x="2637574" y="5428430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A1599-6E33-54BA-AB8E-1660971593BE}"/>
              </a:ext>
            </a:extLst>
          </p:cNvPr>
          <p:cNvSpPr txBox="1"/>
          <p:nvPr/>
        </p:nvSpPr>
        <p:spPr>
          <a:xfrm>
            <a:off x="5142009" y="5428430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Detuning term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59606-00F2-08D7-EC23-8891B7FAA007}"/>
              </a:ext>
            </a:extLst>
          </p:cNvPr>
          <p:cNvSpPr txBox="1"/>
          <p:nvPr/>
        </p:nvSpPr>
        <p:spPr>
          <a:xfrm>
            <a:off x="7856661" y="5428430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/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blipFill>
                <a:blip r:embed="rId5"/>
                <a:stretch>
                  <a:fillRect t="-10000" r="-263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3A04AD-9615-5055-C2AE-59B1E259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51CD2B-A780-6374-9C35-13EDCB38725D}"/>
                  </a:ext>
                </a:extLst>
              </p:cNvPr>
              <p:cNvSpPr txBox="1"/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 ∆</m:t>
                                  </m:r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51CD2B-A780-6374-9C35-13EDCB38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blipFill>
                <a:blip r:embed="rId6"/>
                <a:stretch>
                  <a:fillRect l="-7981" t="-117073" r="-5869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2398AFD-35AD-988D-E661-59657BE8AD7D}"/>
              </a:ext>
            </a:extLst>
          </p:cNvPr>
          <p:cNvSpPr txBox="1"/>
          <p:nvPr/>
        </p:nvSpPr>
        <p:spPr>
          <a:xfrm>
            <a:off x="2342121" y="1607131"/>
            <a:ext cx="535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Evolve the system with Trotter-Suzuki decomposition: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4C7955-3C21-B8A5-7468-9A7D2CC07199}"/>
                  </a:ext>
                </a:extLst>
              </p:cNvPr>
              <p:cNvSpPr txBox="1"/>
              <p:nvPr/>
            </p:nvSpPr>
            <p:spPr>
              <a:xfrm>
                <a:off x="7233926" y="3393269"/>
                <a:ext cx="12454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4C7955-3C21-B8A5-7468-9A7D2CC07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926" y="3393269"/>
                <a:ext cx="1245469" cy="276999"/>
              </a:xfrm>
              <a:prstGeom prst="rect">
                <a:avLst/>
              </a:prstGeom>
              <a:blipFill>
                <a:blip r:embed="rId7"/>
                <a:stretch>
                  <a:fillRect l="-6061" t="-27273" r="-5051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91B5B-B4E7-548B-22CB-A270A2BE4070}"/>
                  </a:ext>
                </a:extLst>
              </p:cNvPr>
              <p:cNvSpPr txBox="1"/>
              <p:nvPr/>
            </p:nvSpPr>
            <p:spPr>
              <a:xfrm>
                <a:off x="895342" y="6056868"/>
                <a:ext cx="3274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4.00 (MHz)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91B5B-B4E7-548B-22CB-A270A2BE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42" y="6056868"/>
                <a:ext cx="3274234" cy="369332"/>
              </a:xfrm>
              <a:prstGeom prst="rect">
                <a:avLst/>
              </a:prstGeom>
              <a:blipFill>
                <a:blip r:embed="rId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1454AD1-49F5-884C-1FBD-CAD2CAC89C6B}"/>
              </a:ext>
            </a:extLst>
          </p:cNvPr>
          <p:cNvSpPr txBox="1"/>
          <p:nvPr/>
        </p:nvSpPr>
        <p:spPr>
          <a:xfrm>
            <a:off x="7233926" y="6385023"/>
            <a:ext cx="377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 err="1"/>
              <a:t>Bernien</a:t>
            </a:r>
            <a:r>
              <a:rPr lang="en-US" sz="1400" dirty="0"/>
              <a:t>, et al </a:t>
            </a:r>
            <a:r>
              <a:rPr lang="en-US" sz="1400" i="1" dirty="0"/>
              <a:t>Nature</a:t>
            </a:r>
            <a:r>
              <a:rPr lang="en-US" sz="1400" dirty="0"/>
              <a:t> 551, 579-584 (2017)</a:t>
            </a:r>
          </a:p>
        </p:txBody>
      </p:sp>
    </p:spTree>
    <p:extLst>
      <p:ext uri="{BB962C8B-B14F-4D97-AF65-F5344CB8AC3E}">
        <p14:creationId xmlns:p14="http://schemas.microsoft.com/office/powerpoint/2010/main" val="116067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7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57577-32EE-8F4A-C694-53393EE1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1" y="1276311"/>
            <a:ext cx="3055519" cy="250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B95B-CAF6-3C0F-4E0B-19DE3A646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0" y="1919978"/>
            <a:ext cx="3055519" cy="261108"/>
          </a:xfrm>
          <a:prstGeom prst="rect">
            <a:avLst/>
          </a:prstGeom>
        </p:spPr>
      </p:pic>
      <p:pic>
        <p:nvPicPr>
          <p:cNvPr id="86" name="Picture 85" descr="A diagram of a graph&#10;&#10;Description automatically generated">
            <a:extLst>
              <a:ext uri="{FF2B5EF4-FFF2-40B4-BE49-F238E27FC236}">
                <a16:creationId xmlns:a16="http://schemas.microsoft.com/office/drawing/2014/main" id="{51084D7B-A55E-8371-62FE-F8A0E6857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1459648"/>
            <a:ext cx="4833869" cy="325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/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≪0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blipFill>
                <a:blip r:embed="rId6"/>
                <a:stretch>
                  <a:fillRect l="-2632" t="-21739" r="-19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/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blipFill>
                <a:blip r:embed="rId7"/>
                <a:stretch>
                  <a:fillRect l="-2632" t="-16667" r="-19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/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But Rydberg Blockade constraint….   So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blipFill>
                <a:blip r:embed="rId8"/>
                <a:stretch>
                  <a:fillRect l="-10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oup of balls in different colors&#10;&#10;Description automatically generated">
            <a:extLst>
              <a:ext uri="{FF2B5EF4-FFF2-40B4-BE49-F238E27FC236}">
                <a16:creationId xmlns:a16="http://schemas.microsoft.com/office/drawing/2014/main" id="{339E70B0-BDC7-8326-66AF-8AF28D918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247" y="3043778"/>
            <a:ext cx="2270553" cy="1104314"/>
          </a:xfrm>
          <a:prstGeom prst="rect">
            <a:avLst/>
          </a:prstGeom>
        </p:spPr>
      </p:pic>
      <p:pic>
        <p:nvPicPr>
          <p:cNvPr id="9" name="Picture 8" descr="A group of colorful balls in a row&#10;&#10;Description automatically generated">
            <a:extLst>
              <a:ext uri="{FF2B5EF4-FFF2-40B4-BE49-F238E27FC236}">
                <a16:creationId xmlns:a16="http://schemas.microsoft.com/office/drawing/2014/main" id="{F825A4A2-B4C4-EEC2-DD42-D3B7E2E71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8912" y="2995507"/>
            <a:ext cx="2434166" cy="1200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/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blipFill>
                <a:blip r:embed="rId11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/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blipFill>
                <a:blip r:embed="rId12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289820-C084-17C2-6CB7-F7AD8DBD71B8}"/>
                  </a:ext>
                </a:extLst>
              </p:cNvPr>
              <p:cNvSpPr txBox="1"/>
              <p:nvPr/>
            </p:nvSpPr>
            <p:spPr>
              <a:xfrm>
                <a:off x="440266" y="5120024"/>
                <a:ext cx="65625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Focus NN Blockade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Odd number of sites (No degeneracy in 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≫0</m:t>
                    </m:r>
                  </m:oMath>
                </a14:m>
                <a:r>
                  <a:rPr lang="en-US" dirty="0"/>
                  <a:t> ground states)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289820-C084-17C2-6CB7-F7AD8DBD7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" y="5120024"/>
                <a:ext cx="6562566" cy="923330"/>
              </a:xfrm>
              <a:prstGeom prst="rect">
                <a:avLst/>
              </a:prstGeom>
              <a:blipFill>
                <a:blip r:embed="rId13"/>
                <a:stretch>
                  <a:fillRect l="-772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DE6951-4A50-5FAC-11A1-64B8853AE5E8}"/>
                  </a:ext>
                </a:extLst>
              </p:cNvPr>
              <p:cNvSpPr txBox="1"/>
              <p:nvPr/>
            </p:nvSpPr>
            <p:spPr>
              <a:xfrm>
                <a:off x="7809534" y="3018585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DE6951-4A50-5FAC-11A1-64B8853AE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534" y="3018585"/>
                <a:ext cx="331245" cy="307777"/>
              </a:xfrm>
              <a:prstGeom prst="rect">
                <a:avLst/>
              </a:prstGeom>
              <a:blipFill>
                <a:blip r:embed="rId16"/>
                <a:stretch>
                  <a:fillRect l="-14815" r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A56F1-2A75-114C-6433-91847387BEB7}"/>
                  </a:ext>
                </a:extLst>
              </p:cNvPr>
              <p:cNvSpPr txBox="1"/>
              <p:nvPr/>
            </p:nvSpPr>
            <p:spPr>
              <a:xfrm>
                <a:off x="10931310" y="3018584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A56F1-2A75-114C-6433-91847387B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310" y="3018584"/>
                <a:ext cx="331245" cy="307777"/>
              </a:xfrm>
              <a:prstGeom prst="rect">
                <a:avLst/>
              </a:prstGeom>
              <a:blipFill>
                <a:blip r:embed="rId17"/>
                <a:stretch>
                  <a:fillRect l="-14286" r="-357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1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" grpId="0"/>
      <p:bldP spid="13" grpId="0"/>
      <p:bldP spid="14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7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57577-32EE-8F4A-C694-53393EE1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1" y="1276311"/>
            <a:ext cx="3055519" cy="250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B95B-CAF6-3C0F-4E0B-19DE3A646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0" y="1919978"/>
            <a:ext cx="3055519" cy="261108"/>
          </a:xfrm>
          <a:prstGeom prst="rect">
            <a:avLst/>
          </a:prstGeom>
        </p:spPr>
      </p:pic>
      <p:pic>
        <p:nvPicPr>
          <p:cNvPr id="86" name="Picture 85" descr="A diagram of a graph&#10;&#10;Description automatically generated">
            <a:extLst>
              <a:ext uri="{FF2B5EF4-FFF2-40B4-BE49-F238E27FC236}">
                <a16:creationId xmlns:a16="http://schemas.microsoft.com/office/drawing/2014/main" id="{51084D7B-A55E-8371-62FE-F8A0E6857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1531088"/>
            <a:ext cx="4833869" cy="325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/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≪0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blipFill>
                <a:blip r:embed="rId6"/>
                <a:stretch>
                  <a:fillRect l="-2632" t="-21739" r="-19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/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blipFill>
                <a:blip r:embed="rId7"/>
                <a:stretch>
                  <a:fillRect l="-2632" t="-16667" r="-19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/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But Rydberg Blockade constraint….   So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blipFill>
                <a:blip r:embed="rId8"/>
                <a:stretch>
                  <a:fillRect l="-10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oup of balls in different colors&#10;&#10;Description automatically generated">
            <a:extLst>
              <a:ext uri="{FF2B5EF4-FFF2-40B4-BE49-F238E27FC236}">
                <a16:creationId xmlns:a16="http://schemas.microsoft.com/office/drawing/2014/main" id="{339E70B0-BDC7-8326-66AF-8AF28D918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247" y="3043778"/>
            <a:ext cx="2270553" cy="1104314"/>
          </a:xfrm>
          <a:prstGeom prst="rect">
            <a:avLst/>
          </a:prstGeom>
        </p:spPr>
      </p:pic>
      <p:pic>
        <p:nvPicPr>
          <p:cNvPr id="9" name="Picture 8" descr="A group of colorful balls in a row&#10;&#10;Description automatically generated">
            <a:extLst>
              <a:ext uri="{FF2B5EF4-FFF2-40B4-BE49-F238E27FC236}">
                <a16:creationId xmlns:a16="http://schemas.microsoft.com/office/drawing/2014/main" id="{F825A4A2-B4C4-EEC2-DD42-D3B7E2E71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8912" y="2995507"/>
            <a:ext cx="2434166" cy="1200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/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blipFill>
                <a:blip r:embed="rId11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/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blipFill>
                <a:blip r:embed="rId12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1289820-C084-17C2-6CB7-F7AD8DBD71B8}"/>
              </a:ext>
            </a:extLst>
          </p:cNvPr>
          <p:cNvSpPr txBox="1"/>
          <p:nvPr/>
        </p:nvSpPr>
        <p:spPr>
          <a:xfrm>
            <a:off x="440266" y="4957580"/>
            <a:ext cx="5770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NN Blockade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number of sites (No degeneracy in the ground state)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839B88-050C-DAB1-1D1F-ECE090777308}"/>
              </a:ext>
            </a:extLst>
          </p:cNvPr>
          <p:cNvSpPr/>
          <p:nvPr/>
        </p:nvSpPr>
        <p:spPr>
          <a:xfrm>
            <a:off x="5367129" y="2892287"/>
            <a:ext cx="3091070" cy="20652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9FA0B-3EB9-D84A-AA5B-2815E76EC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4608" y="6067543"/>
            <a:ext cx="3856776" cy="297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6B9620-731E-1BBE-D381-F9E69DBCFC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V="1">
            <a:off x="1463994" y="6073543"/>
            <a:ext cx="4299740" cy="319784"/>
          </a:xfrm>
          <a:prstGeom prst="rect">
            <a:avLst/>
          </a:prstGeom>
        </p:spPr>
      </p:pic>
      <p:sp>
        <p:nvSpPr>
          <p:cNvPr id="20" name="Multiply 19">
            <a:extLst>
              <a:ext uri="{FF2B5EF4-FFF2-40B4-BE49-F238E27FC236}">
                <a16:creationId xmlns:a16="http://schemas.microsoft.com/office/drawing/2014/main" id="{0F35A707-5720-CEE0-E18A-A96A11317FE2}"/>
              </a:ext>
            </a:extLst>
          </p:cNvPr>
          <p:cNvSpPr/>
          <p:nvPr/>
        </p:nvSpPr>
        <p:spPr>
          <a:xfrm>
            <a:off x="3117570" y="5880910"/>
            <a:ext cx="3253409" cy="658002"/>
          </a:xfrm>
          <a:prstGeom prst="mathMultiply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ADA84-BD84-4058-30A5-D11AC0FF94C9}"/>
              </a:ext>
            </a:extLst>
          </p:cNvPr>
          <p:cNvSpPr txBox="1"/>
          <p:nvPr/>
        </p:nvSpPr>
        <p:spPr>
          <a:xfrm>
            <a:off x="2981737" y="636221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Odd 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20E9F-C7C5-5570-AE3B-B061F2A20BA8}"/>
              </a:ext>
            </a:extLst>
          </p:cNvPr>
          <p:cNvSpPr txBox="1"/>
          <p:nvPr/>
        </p:nvSpPr>
        <p:spPr>
          <a:xfrm>
            <a:off x="8280406" y="6352143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A5222B-22BB-0F84-5DCB-0CF97214CF18}"/>
                  </a:ext>
                </a:extLst>
              </p:cNvPr>
              <p:cNvSpPr txBox="1"/>
              <p:nvPr/>
            </p:nvSpPr>
            <p:spPr>
              <a:xfrm>
                <a:off x="257236" y="6146769"/>
                <a:ext cx="8851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A5222B-22BB-0F84-5DCB-0CF97214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6" y="6146769"/>
                <a:ext cx="885179" cy="400110"/>
              </a:xfrm>
              <a:prstGeom prst="rect">
                <a:avLst/>
              </a:prstGeom>
              <a:blipFill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9348297-D8F3-4749-2442-AFEF21E65613}"/>
              </a:ext>
            </a:extLst>
          </p:cNvPr>
          <p:cNvSpPr/>
          <p:nvPr/>
        </p:nvSpPr>
        <p:spPr>
          <a:xfrm>
            <a:off x="972528" y="991875"/>
            <a:ext cx="10127675" cy="537475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on 7 atom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A121C5-C07D-E043-6A92-14D58E8E95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9452" y="2718453"/>
            <a:ext cx="4151701" cy="2701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FD20ED-E0CF-C444-F7C2-9F5DB55252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9000" y="2914896"/>
            <a:ext cx="3055520" cy="2580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B79B10-1A60-4130-8507-59B73A9E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72" y="4692001"/>
            <a:ext cx="3055519" cy="250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2AA067-5BC7-9084-5BB1-FE6106B2F7FB}"/>
                  </a:ext>
                </a:extLst>
              </p:cNvPr>
              <p:cNvSpPr txBox="1"/>
              <p:nvPr/>
            </p:nvSpPr>
            <p:spPr>
              <a:xfrm>
                <a:off x="1932706" y="1893396"/>
                <a:ext cx="81251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adjusting the separation between atoms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we can sweep through detuning values to generate desired ordered states: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2AA067-5BC7-9084-5BB1-FE6106B2F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706" y="1893396"/>
                <a:ext cx="8125191" cy="646331"/>
              </a:xfrm>
              <a:prstGeom prst="rect">
                <a:avLst/>
              </a:prstGeom>
              <a:blipFill>
                <a:blip r:embed="rId18"/>
                <a:stretch>
                  <a:fillRect l="-625" t="-5769" r="-140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A7B3E1D-7BBA-9102-5837-73D898C0DAFF}"/>
              </a:ext>
            </a:extLst>
          </p:cNvPr>
          <p:cNvSpPr txBox="1"/>
          <p:nvPr/>
        </p:nvSpPr>
        <p:spPr>
          <a:xfrm>
            <a:off x="1841772" y="3155625"/>
            <a:ext cx="141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Focus on 7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04F0D7-5ADE-4E79-EC8E-2C9F2B7A002A}"/>
                  </a:ext>
                </a:extLst>
              </p:cNvPr>
              <p:cNvSpPr txBox="1"/>
              <p:nvPr/>
            </p:nvSpPr>
            <p:spPr>
              <a:xfrm>
                <a:off x="1513250" y="4945527"/>
                <a:ext cx="2068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≪0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Ground state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04F0D7-5ADE-4E79-EC8E-2C9F2B7A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50" y="4945527"/>
                <a:ext cx="2068399" cy="369332"/>
              </a:xfrm>
              <a:prstGeom prst="rect">
                <a:avLst/>
              </a:prstGeom>
              <a:blipFill>
                <a:blip r:embed="rId19"/>
                <a:stretch>
                  <a:fillRect t="-6667" r="-12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B4FBA-05F0-090A-F677-D55FA3E25834}"/>
                  </a:ext>
                </a:extLst>
              </p:cNvPr>
              <p:cNvSpPr txBox="1"/>
              <p:nvPr/>
            </p:nvSpPr>
            <p:spPr>
              <a:xfrm>
                <a:off x="8485402" y="3171931"/>
                <a:ext cx="22005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Ground State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B4FBA-05F0-090A-F677-D55FA3E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02" y="3171931"/>
                <a:ext cx="2200551" cy="369332"/>
              </a:xfrm>
              <a:prstGeom prst="rect">
                <a:avLst/>
              </a:prstGeom>
              <a:blipFill>
                <a:blip r:embed="rId2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9B1653-32CD-E433-283E-1E0CCB91F3AF}"/>
                  </a:ext>
                </a:extLst>
              </p:cNvPr>
              <p:cNvSpPr txBox="1"/>
              <p:nvPr/>
            </p:nvSpPr>
            <p:spPr>
              <a:xfrm>
                <a:off x="9424409" y="3543428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9B1653-32CD-E433-283E-1E0CCB91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409" y="3543428"/>
                <a:ext cx="331245" cy="307777"/>
              </a:xfrm>
              <a:prstGeom prst="rect">
                <a:avLst/>
              </a:prstGeom>
              <a:blipFill>
                <a:blip r:embed="rId21"/>
                <a:stretch>
                  <a:fillRect l="-19231" r="-769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D448C7-AAFE-331B-5302-5C03C3182D05}"/>
              </a:ext>
            </a:extLst>
          </p:cNvPr>
          <p:cNvSpPr txBox="1"/>
          <p:nvPr/>
        </p:nvSpPr>
        <p:spPr>
          <a:xfrm>
            <a:off x="1441636" y="1288026"/>
            <a:ext cx="348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Evolve the system adiabatically</a:t>
            </a:r>
          </a:p>
        </p:txBody>
      </p:sp>
    </p:spTree>
    <p:extLst>
      <p:ext uri="{BB962C8B-B14F-4D97-AF65-F5344CB8AC3E}">
        <p14:creationId xmlns:p14="http://schemas.microsoft.com/office/powerpoint/2010/main" val="872139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D658D85-3E98-5D46-4276-BFBBD2E0B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733" y="4567584"/>
            <a:ext cx="4978400" cy="210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62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9B7EB7-E6FF-E346-A523-32C0A2A7A483}"/>
                  </a:ext>
                </a:extLst>
              </p:cNvPr>
              <p:cNvSpPr txBox="1"/>
              <p:nvPr/>
            </p:nvSpPr>
            <p:spPr>
              <a:xfrm>
                <a:off x="2083527" y="1068975"/>
                <a:ext cx="167917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=5.00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9B7EB7-E6FF-E346-A523-32C0A2A7A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27" y="1068975"/>
                <a:ext cx="1679178" cy="357534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9D3EA-B88D-A64E-20FA-44FD57A0098C}"/>
                  </a:ext>
                </a:extLst>
              </p:cNvPr>
              <p:cNvSpPr txBox="1"/>
              <p:nvPr/>
            </p:nvSpPr>
            <p:spPr>
              <a:xfrm>
                <a:off x="8066560" y="1068975"/>
                <a:ext cx="167917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=1.00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9D3EA-B88D-A64E-20FA-44FD57A0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560" y="1068975"/>
                <a:ext cx="1679178" cy="357534"/>
              </a:xfrm>
              <a:prstGeom prst="rect">
                <a:avLst/>
              </a:prstGeom>
              <a:blipFill>
                <a:blip r:embed="rId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7 atom 5 micros sweep">
            <a:hlinkClick r:id="" action="ppaction://media"/>
            <a:extLst>
              <a:ext uri="{FF2B5EF4-FFF2-40B4-BE49-F238E27FC236}">
                <a16:creationId xmlns:a16="http://schemas.microsoft.com/office/drawing/2014/main" id="{A7267474-D1B8-522B-4164-DDF8E13D1E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1553" y="1407259"/>
            <a:ext cx="4740487" cy="3160325"/>
          </a:xfrm>
          <a:prstGeom prst="rect">
            <a:avLst/>
          </a:prstGeom>
        </p:spPr>
      </p:pic>
      <p:pic>
        <p:nvPicPr>
          <p:cNvPr id="17" name="7 atom 1 micros sweep1">
            <a:hlinkClick r:id="" action="ppaction://media"/>
            <a:extLst>
              <a:ext uri="{FF2B5EF4-FFF2-40B4-BE49-F238E27FC236}">
                <a16:creationId xmlns:a16="http://schemas.microsoft.com/office/drawing/2014/main" id="{5FED640C-B8E9-2CEE-0F25-A917EE0D3B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88831" y="1390895"/>
            <a:ext cx="4740487" cy="3160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22F82C-C089-E5BA-5C9B-94A5110DD8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823" y="4613275"/>
            <a:ext cx="4978400" cy="21082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125786-01EB-BBE0-A05E-049C64401DC8}"/>
              </a:ext>
            </a:extLst>
          </p:cNvPr>
          <p:cNvCxnSpPr/>
          <p:nvPr/>
        </p:nvCxnSpPr>
        <p:spPr>
          <a:xfrm>
            <a:off x="5903841" y="1148488"/>
            <a:ext cx="0" cy="5377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88B18-660B-CB27-D05C-7F063FD5775C}"/>
                  </a:ext>
                </a:extLst>
              </p:cNvPr>
              <p:cNvSpPr txBox="1"/>
              <p:nvPr/>
            </p:nvSpPr>
            <p:spPr>
              <a:xfrm>
                <a:off x="1244505" y="4775523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88B18-660B-CB27-D05C-7F063FD57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505" y="4775523"/>
                <a:ext cx="236425" cy="246221"/>
              </a:xfrm>
              <a:prstGeom prst="rect">
                <a:avLst/>
              </a:prstGeom>
              <a:blipFill>
                <a:blip r:embed="rId13"/>
                <a:stretch>
                  <a:fillRect l="-20000" r="-1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A7E0F1-594D-8649-8B99-F208E9B34A94}"/>
                  </a:ext>
                </a:extLst>
              </p:cNvPr>
              <p:cNvSpPr txBox="1"/>
              <p:nvPr/>
            </p:nvSpPr>
            <p:spPr>
              <a:xfrm>
                <a:off x="7229108" y="4729140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A7E0F1-594D-8649-8B99-F208E9B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108" y="4729140"/>
                <a:ext cx="236425" cy="246221"/>
              </a:xfrm>
              <a:prstGeom prst="rect">
                <a:avLst/>
              </a:prstGeom>
              <a:blipFill>
                <a:blip r:embed="rId14"/>
                <a:stretch>
                  <a:fillRect l="-26316" r="-1578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D92A9BA5-F2AA-F7C2-8933-C4F22539F836}"/>
              </a:ext>
            </a:extLst>
          </p:cNvPr>
          <p:cNvSpPr/>
          <p:nvPr/>
        </p:nvSpPr>
        <p:spPr>
          <a:xfrm>
            <a:off x="615213" y="1555718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879808-9A9A-4DE9-10A5-B9CEC0C62C88}"/>
              </a:ext>
            </a:extLst>
          </p:cNvPr>
          <p:cNvSpPr/>
          <p:nvPr/>
        </p:nvSpPr>
        <p:spPr>
          <a:xfrm>
            <a:off x="625152" y="4083029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95ACD4-BD8D-A04A-44D2-B60E83BFFB0D}"/>
              </a:ext>
            </a:extLst>
          </p:cNvPr>
          <p:cNvSpPr/>
          <p:nvPr/>
        </p:nvSpPr>
        <p:spPr>
          <a:xfrm>
            <a:off x="6474677" y="1565657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77925D0-3E19-A0A2-3C7E-DA3C600B2112}"/>
              </a:ext>
            </a:extLst>
          </p:cNvPr>
          <p:cNvSpPr/>
          <p:nvPr/>
        </p:nvSpPr>
        <p:spPr>
          <a:xfrm>
            <a:off x="6474677" y="4053212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Quenching? | Metal Supermarkets UK">
            <a:extLst>
              <a:ext uri="{FF2B5EF4-FFF2-40B4-BE49-F238E27FC236}">
                <a16:creationId xmlns:a16="http://schemas.microsoft.com/office/drawing/2014/main" id="{72E27150-C613-1864-3129-57E8C515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81" y="1486701"/>
            <a:ext cx="4773196" cy="28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B33A7F-2C83-FD55-7D9E-DC113CEBCF8F}"/>
              </a:ext>
            </a:extLst>
          </p:cNvPr>
          <p:cNvSpPr/>
          <p:nvPr/>
        </p:nvSpPr>
        <p:spPr>
          <a:xfrm>
            <a:off x="3197990" y="3979181"/>
            <a:ext cx="1380829" cy="34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03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we intend on going quickly: quenches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EBFFF-33D3-A293-5918-4A258147C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6138">
            <a:off x="2245894" y="2789633"/>
            <a:ext cx="3055520" cy="25805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BAB65B43-B562-B888-EA2A-D98C849EEDC5}"/>
              </a:ext>
            </a:extLst>
          </p:cNvPr>
          <p:cNvSpPr/>
          <p:nvPr/>
        </p:nvSpPr>
        <p:spPr>
          <a:xfrm>
            <a:off x="3696101" y="3118585"/>
            <a:ext cx="259882" cy="8352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FA35F-569F-9EED-DDBD-B82E849F090E}"/>
                  </a:ext>
                </a:extLst>
              </p:cNvPr>
              <p:cNvSpPr txBox="1"/>
              <p:nvPr/>
            </p:nvSpPr>
            <p:spPr>
              <a:xfrm>
                <a:off x="3207804" y="3998431"/>
                <a:ext cx="1371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FA35F-569F-9EED-DDBD-B82E849F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04" y="3998431"/>
                <a:ext cx="1371016" cy="276999"/>
              </a:xfrm>
              <a:prstGeom prst="rect">
                <a:avLst/>
              </a:prstGeom>
              <a:blipFill>
                <a:blip r:embed="rId5"/>
                <a:stretch>
                  <a:fillRect l="-2752" r="-55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CBCCF95-53C7-627E-F2E0-D82D4E89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547" y="1404085"/>
            <a:ext cx="49403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682A8-C00A-2D6F-63E1-48B2B88F4154}"/>
                  </a:ext>
                </a:extLst>
              </p:cNvPr>
              <p:cNvSpPr txBox="1"/>
              <p:nvPr/>
            </p:nvSpPr>
            <p:spPr>
              <a:xfrm>
                <a:off x="7188104" y="1634757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682A8-C00A-2D6F-63E1-48B2B88F4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104" y="1634757"/>
                <a:ext cx="236425" cy="246221"/>
              </a:xfrm>
              <a:prstGeom prst="rect">
                <a:avLst/>
              </a:prstGeom>
              <a:blipFill>
                <a:blip r:embed="rId7"/>
                <a:stretch>
                  <a:fillRect l="-20000" r="-1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F092BC-8807-0DF9-9A84-290C31720E7B}"/>
                  </a:ext>
                </a:extLst>
              </p:cNvPr>
              <p:cNvSpPr txBox="1"/>
              <p:nvPr/>
            </p:nvSpPr>
            <p:spPr>
              <a:xfrm>
                <a:off x="8766098" y="2995474"/>
                <a:ext cx="12161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F092BC-8807-0DF9-9A84-290C31720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098" y="2995474"/>
                <a:ext cx="1216102" cy="246221"/>
              </a:xfrm>
              <a:prstGeom prst="rect">
                <a:avLst/>
              </a:prstGeom>
              <a:blipFill>
                <a:blip r:embed="rId8"/>
                <a:stretch>
                  <a:fillRect l="-4124" r="-515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96B6CAC-C09E-4DFA-E5B3-51EAF4DEADD1}"/>
              </a:ext>
            </a:extLst>
          </p:cNvPr>
          <p:cNvSpPr txBox="1"/>
          <p:nvPr/>
        </p:nvSpPr>
        <p:spPr>
          <a:xfrm>
            <a:off x="583555" y="5078332"/>
            <a:ext cx="311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we take the system out of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Analogues to balloon popping</a:t>
            </a:r>
          </a:p>
        </p:txBody>
      </p:sp>
      <p:pic>
        <p:nvPicPr>
          <p:cNvPr id="13" name="Picture 12" descr="A blue and white frame with a balloon&#10;&#10;Description automatically generated">
            <a:extLst>
              <a:ext uri="{FF2B5EF4-FFF2-40B4-BE49-F238E27FC236}">
                <a16:creationId xmlns:a16="http://schemas.microsoft.com/office/drawing/2014/main" id="{BF05D466-2728-44D6-67C5-F40F302FE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483" y="5284709"/>
            <a:ext cx="1389064" cy="1254203"/>
          </a:xfrm>
          <a:prstGeom prst="rect">
            <a:avLst/>
          </a:prstGeom>
        </p:spPr>
      </p:pic>
      <p:pic>
        <p:nvPicPr>
          <p:cNvPr id="15" name="Picture 14" descr="A blue and white frame with red dots&#10;&#10;Description automatically generated">
            <a:extLst>
              <a:ext uri="{FF2B5EF4-FFF2-40B4-BE49-F238E27FC236}">
                <a16:creationId xmlns:a16="http://schemas.microsoft.com/office/drawing/2014/main" id="{0EE53590-927F-673E-771B-35406A3BC8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7995" y="5273347"/>
            <a:ext cx="1389065" cy="125062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FE25734-4008-5DDC-E78D-3603C2A2196C}"/>
              </a:ext>
            </a:extLst>
          </p:cNvPr>
          <p:cNvSpPr/>
          <p:nvPr/>
        </p:nvSpPr>
        <p:spPr>
          <a:xfrm>
            <a:off x="6253547" y="5753547"/>
            <a:ext cx="510508" cy="333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/>
      <p:bldP spid="10" grpId="0"/>
      <p:bldP spid="11" grpId="0"/>
      <p:bldP spid="5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910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Taking the system out of equilibrium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CF95-53C7-627E-F2E0-D82D4E890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49" y="1208408"/>
            <a:ext cx="4639845" cy="3220458"/>
          </a:xfrm>
          <a:prstGeom prst="rect">
            <a:avLst/>
          </a:prstGeom>
        </p:spPr>
      </p:pic>
      <p:pic>
        <p:nvPicPr>
          <p:cNvPr id="5" name="7 atom global quench">
            <a:hlinkClick r:id="" action="ppaction://media"/>
            <a:extLst>
              <a:ext uri="{FF2B5EF4-FFF2-40B4-BE49-F238E27FC236}">
                <a16:creationId xmlns:a16="http://schemas.microsoft.com/office/drawing/2014/main" id="{1E60EF01-A1A8-639F-CFED-AE1CAF510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479" y="1081592"/>
            <a:ext cx="4791793" cy="319452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C83FAC-22A5-D654-B7F7-84E748318B4D}"/>
              </a:ext>
            </a:extLst>
          </p:cNvPr>
          <p:cNvSpPr/>
          <p:nvPr/>
        </p:nvSpPr>
        <p:spPr>
          <a:xfrm>
            <a:off x="569479" y="1239514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3ACBAA-28B9-44AD-329E-ED54A710AA6A}"/>
              </a:ext>
            </a:extLst>
          </p:cNvPr>
          <p:cNvSpPr/>
          <p:nvPr/>
        </p:nvSpPr>
        <p:spPr>
          <a:xfrm>
            <a:off x="579418" y="3796642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FFB883-710F-46B3-6ABF-5DB908E47CD1}"/>
                  </a:ext>
                </a:extLst>
              </p:cNvPr>
              <p:cNvSpPr txBox="1"/>
              <p:nvPr/>
            </p:nvSpPr>
            <p:spPr>
              <a:xfrm>
                <a:off x="6661332" y="1404098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FFB883-710F-46B3-6ABF-5DB908E47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332" y="1404098"/>
                <a:ext cx="236425" cy="246221"/>
              </a:xfrm>
              <a:prstGeom prst="rect">
                <a:avLst/>
              </a:prstGeom>
              <a:blipFill>
                <a:blip r:embed="rId7"/>
                <a:stretch>
                  <a:fillRect l="-25000" r="-1000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79CB2-D5F7-A7F8-85E5-B68BF6023F59}"/>
                  </a:ext>
                </a:extLst>
              </p:cNvPr>
              <p:cNvSpPr txBox="1"/>
              <p:nvPr/>
            </p:nvSpPr>
            <p:spPr>
              <a:xfrm>
                <a:off x="8921812" y="2878228"/>
                <a:ext cx="10626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400" dirty="0">
                  <a:solidFill>
                    <a:srgbClr val="8FAADC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79CB2-D5F7-A7F8-85E5-B68BF602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812" y="2878228"/>
                <a:ext cx="1062662" cy="215444"/>
              </a:xfrm>
              <a:prstGeom prst="rect">
                <a:avLst/>
              </a:prstGeom>
              <a:blipFill>
                <a:blip r:embed="rId8"/>
                <a:stretch>
                  <a:fillRect l="-3529" r="-58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5B74F17-801E-A3A9-B580-96D76D96E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609" y="4664297"/>
            <a:ext cx="7772400" cy="184316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9CE5D-37CE-F4EA-60F1-C242505812A9}"/>
              </a:ext>
            </a:extLst>
          </p:cNvPr>
          <p:cNvSpPr/>
          <p:nvPr/>
        </p:nvSpPr>
        <p:spPr>
          <a:xfrm>
            <a:off x="7036906" y="2481516"/>
            <a:ext cx="3101008" cy="371013"/>
          </a:xfrm>
          <a:prstGeom prst="roundRect">
            <a:avLst/>
          </a:prstGeom>
          <a:solidFill>
            <a:srgbClr val="8FAADC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615A8-558A-B0C6-1803-99B2A3BAC0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1609" y="4624556"/>
            <a:ext cx="7772400" cy="181465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AF2B58-A296-9E50-A9F9-C319709E205F}"/>
              </a:ext>
            </a:extLst>
          </p:cNvPr>
          <p:cNvSpPr/>
          <p:nvPr/>
        </p:nvSpPr>
        <p:spPr>
          <a:xfrm>
            <a:off x="1608363" y="1081592"/>
            <a:ext cx="8823464" cy="505013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192BCDE3-9E51-E67C-B0AD-A716DB6C2A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0692" y="1872430"/>
            <a:ext cx="7826034" cy="36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4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47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a good entry point?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D064F-D3F5-31DB-927E-16EF9FDFFF16}"/>
              </a:ext>
            </a:extLst>
          </p:cNvPr>
          <p:cNvSpPr txBox="1"/>
          <p:nvPr/>
        </p:nvSpPr>
        <p:spPr>
          <a:xfrm>
            <a:off x="2883135" y="1577317"/>
            <a:ext cx="61349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Interesting novel behavior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Quantum many body scars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Tunability and versality to try different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Local quenches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quenches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initial configurations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What lies underneath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Entanglement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Propagation of information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337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Quick Aside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E44E2-610D-8671-78A0-1FD0329615B2}"/>
              </a:ext>
            </a:extLst>
          </p:cNvPr>
          <p:cNvSpPr txBox="1"/>
          <p:nvPr/>
        </p:nvSpPr>
        <p:spPr>
          <a:xfrm>
            <a:off x="4654323" y="1032247"/>
            <a:ext cx="298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Two ideas for this talk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5D6BB-3BE2-073D-9E67-66291433F41F}"/>
              </a:ext>
            </a:extLst>
          </p:cNvPr>
          <p:cNvSpPr txBox="1"/>
          <p:nvPr/>
        </p:nvSpPr>
        <p:spPr>
          <a:xfrm>
            <a:off x="927598" y="2151135"/>
            <a:ext cx="326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1D Rydberg atom arrays quantum simulators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627CC-DD32-9CB6-ED4F-D4A90B89D2B5}"/>
              </a:ext>
            </a:extLst>
          </p:cNvPr>
          <p:cNvSpPr txBox="1"/>
          <p:nvPr/>
        </p:nvSpPr>
        <p:spPr>
          <a:xfrm>
            <a:off x="927598" y="4673280"/>
            <a:ext cx="326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Studying isolated quantum systems out of equilibrium dynamics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F98CF-2149-2D12-A51F-D7DEBC9D267F}"/>
              </a:ext>
            </a:extLst>
          </p:cNvPr>
          <p:cNvSpPr txBox="1"/>
          <p:nvPr/>
        </p:nvSpPr>
        <p:spPr>
          <a:xfrm>
            <a:off x="2633722" y="3584413"/>
            <a:ext cx="12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Entry point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4309AC9-2F53-9FA5-3803-1F19ECC5FB3A}"/>
              </a:ext>
            </a:extLst>
          </p:cNvPr>
          <p:cNvSpPr/>
          <p:nvPr/>
        </p:nvSpPr>
        <p:spPr>
          <a:xfrm>
            <a:off x="2126946" y="3135020"/>
            <a:ext cx="506776" cy="1385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704DA-9303-F2A6-54E7-C9FC5E9F2D2B}"/>
              </a:ext>
            </a:extLst>
          </p:cNvPr>
          <p:cNvSpPr txBox="1"/>
          <p:nvPr/>
        </p:nvSpPr>
        <p:spPr>
          <a:xfrm>
            <a:off x="6969522" y="2131947"/>
            <a:ext cx="4294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Entanglement entropy dynamics of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01D85-FF2A-DE4D-EE42-E5E963CCCC92}"/>
              </a:ext>
            </a:extLst>
          </p:cNvPr>
          <p:cNvSpPr txBox="1"/>
          <p:nvPr/>
        </p:nvSpPr>
        <p:spPr>
          <a:xfrm>
            <a:off x="7309019" y="4798903"/>
            <a:ext cx="361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Characteristics of isolated quantum systems out of equilibrium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02F44-B56B-854D-6D4A-BB7D8193B749}"/>
              </a:ext>
            </a:extLst>
          </p:cNvPr>
          <p:cNvSpPr txBox="1"/>
          <p:nvPr/>
        </p:nvSpPr>
        <p:spPr>
          <a:xfrm>
            <a:off x="9418276" y="358441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Behind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3BC8034-747D-6F20-7505-0EC6F52BF795}"/>
              </a:ext>
            </a:extLst>
          </p:cNvPr>
          <p:cNvSpPr/>
          <p:nvPr/>
        </p:nvSpPr>
        <p:spPr>
          <a:xfrm>
            <a:off x="8911500" y="3135020"/>
            <a:ext cx="506776" cy="1385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B94E7-DAED-0E55-C11A-13F4FCB189D9}"/>
              </a:ext>
            </a:extLst>
          </p:cNvPr>
          <p:cNvSpPr txBox="1"/>
          <p:nvPr/>
        </p:nvSpPr>
        <p:spPr>
          <a:xfrm>
            <a:off x="13377842" y="4523866"/>
            <a:ext cx="575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Understanding characteristics of isolated quantum systems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2BB4FF-952A-F17B-AF4D-1CD1AEE744C3}"/>
              </a:ext>
            </a:extLst>
          </p:cNvPr>
          <p:cNvSpPr/>
          <p:nvPr/>
        </p:nvSpPr>
        <p:spPr>
          <a:xfrm>
            <a:off x="683046" y="1916935"/>
            <a:ext cx="3971277" cy="427454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47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a good entry point?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D064F-D3F5-31DB-927E-16EF9FDFFF16}"/>
              </a:ext>
            </a:extLst>
          </p:cNvPr>
          <p:cNvSpPr txBox="1"/>
          <p:nvPr/>
        </p:nvSpPr>
        <p:spPr>
          <a:xfrm>
            <a:off x="576110" y="1302625"/>
            <a:ext cx="286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Interesting novel behavior</a:t>
            </a:r>
          </a:p>
          <a:p>
            <a:endParaRPr lang="en-US" dirty="0"/>
          </a:p>
        </p:txBody>
      </p:sp>
      <p:pic>
        <p:nvPicPr>
          <p:cNvPr id="5" name="Picture 4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44C4B0D4-2EBC-0837-94C0-2F870832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87" y="1794719"/>
            <a:ext cx="5783419" cy="2710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AABEC-7111-CE74-E865-7696EE8EE987}"/>
              </a:ext>
            </a:extLst>
          </p:cNvPr>
          <p:cNvSpPr txBox="1"/>
          <p:nvPr/>
        </p:nvSpPr>
        <p:spPr>
          <a:xfrm>
            <a:off x="7103484" y="1948956"/>
            <a:ext cx="3858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Revival of the initial state after the quench is a behavior know as </a:t>
            </a:r>
            <a:r>
              <a:rPr lang="en-US" b="1" dirty="0"/>
              <a:t>quantum many body scars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of behavior know as </a:t>
            </a:r>
            <a:r>
              <a:rPr lang="en-US" b="1" dirty="0"/>
              <a:t>weak ergodicity breaking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15B953-A68F-33AB-26B4-7AF2702AA93C}"/>
              </a:ext>
            </a:extLst>
          </p:cNvPr>
          <p:cNvSpPr txBox="1"/>
          <p:nvPr/>
        </p:nvSpPr>
        <p:spPr>
          <a:xfrm>
            <a:off x="6660504" y="6400412"/>
            <a:ext cx="436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Serbyn</a:t>
            </a:r>
            <a:r>
              <a:rPr lang="en-US" sz="1400" dirty="0"/>
              <a:t>, Maksym, et al. </a:t>
            </a:r>
            <a:r>
              <a:rPr lang="en-US" sz="1400" i="1" dirty="0"/>
              <a:t>Nature Physics </a:t>
            </a:r>
            <a:r>
              <a:rPr lang="en-US" sz="1400" dirty="0"/>
              <a:t>14, 745-749 (2018)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6849AC-4887-B9D2-9199-3D5BE64F5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035" y="4585759"/>
            <a:ext cx="7772400" cy="1814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6AC3D3-F61C-B268-7D09-8E99D931C892}"/>
                  </a:ext>
                </a:extLst>
              </p:cNvPr>
              <p:cNvSpPr txBox="1"/>
              <p:nvPr/>
            </p:nvSpPr>
            <p:spPr>
              <a:xfrm>
                <a:off x="7654051" y="3638939"/>
                <a:ext cx="2757165" cy="604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6AC3D3-F61C-B268-7D09-8E99D931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51" y="3638939"/>
                <a:ext cx="2757165" cy="604396"/>
              </a:xfrm>
              <a:prstGeom prst="rect">
                <a:avLst/>
              </a:prstGeom>
              <a:blipFill>
                <a:blip r:embed="rId5"/>
                <a:stretch>
                  <a:fillRect l="-10092" t="-161224" r="-7339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CF81EA8-92F8-D5B3-4BFD-0BAED1698CC7}"/>
              </a:ext>
            </a:extLst>
          </p:cNvPr>
          <p:cNvSpPr/>
          <p:nvPr/>
        </p:nvSpPr>
        <p:spPr>
          <a:xfrm>
            <a:off x="655983" y="4505306"/>
            <a:ext cx="10372576" cy="1851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C73919AD-655D-AD2F-463E-60F50C446978}"/>
              </a:ext>
            </a:extLst>
          </p:cNvPr>
          <p:cNvSpPr/>
          <p:nvPr/>
        </p:nvSpPr>
        <p:spPr>
          <a:xfrm>
            <a:off x="1336713" y="4896733"/>
            <a:ext cx="9518573" cy="2864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E930E2-03F3-EEC0-A44E-BFC4CAABA4E5}"/>
              </a:ext>
            </a:extLst>
          </p:cNvPr>
          <p:cNvSpPr txBox="1"/>
          <p:nvPr/>
        </p:nvSpPr>
        <p:spPr>
          <a:xfrm>
            <a:off x="341523" y="5332299"/>
            <a:ext cx="2553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Quantum Chaotic System</a:t>
            </a:r>
          </a:p>
          <a:p>
            <a:pPr algn="ctr"/>
            <a:r>
              <a:rPr lang="en-US" dirty="0"/>
              <a:t>(‘thermalizes’)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8824BA-8D40-3151-81E0-C4AEFBF8CF4E}"/>
              </a:ext>
            </a:extLst>
          </p:cNvPr>
          <p:cNvSpPr txBox="1"/>
          <p:nvPr/>
        </p:nvSpPr>
        <p:spPr>
          <a:xfrm>
            <a:off x="9658168" y="5335173"/>
            <a:ext cx="2394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Body Localization</a:t>
            </a:r>
          </a:p>
          <a:p>
            <a:pPr algn="ctr"/>
            <a:r>
              <a:rPr lang="en-US" dirty="0"/>
              <a:t>(does not ‘thermalize’)</a:t>
            </a:r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DD60C49F-05CA-4EC0-3BE1-EF4D11A99CC0}"/>
              </a:ext>
            </a:extLst>
          </p:cNvPr>
          <p:cNvSpPr/>
          <p:nvPr/>
        </p:nvSpPr>
        <p:spPr>
          <a:xfrm>
            <a:off x="4439798" y="4714169"/>
            <a:ext cx="658083" cy="61813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809E85-1782-8B5E-44D5-5CBFCA92C7AD}"/>
              </a:ext>
            </a:extLst>
          </p:cNvPr>
          <p:cNvSpPr txBox="1"/>
          <p:nvPr/>
        </p:nvSpPr>
        <p:spPr>
          <a:xfrm>
            <a:off x="3543568" y="5502867"/>
            <a:ext cx="269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Quantum many body scars </a:t>
            </a:r>
          </a:p>
        </p:txBody>
      </p:sp>
    </p:spTree>
    <p:extLst>
      <p:ext uri="{BB962C8B-B14F-4D97-AF65-F5344CB8AC3E}">
        <p14:creationId xmlns:p14="http://schemas.microsoft.com/office/powerpoint/2010/main" val="15659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/>
      <p:bldP spid="23" grpId="0"/>
      <p:bldP spid="24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47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a good entry point?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D064F-D3F5-31DB-927E-16EF9FDFFF16}"/>
              </a:ext>
            </a:extLst>
          </p:cNvPr>
          <p:cNvSpPr txBox="1"/>
          <p:nvPr/>
        </p:nvSpPr>
        <p:spPr>
          <a:xfrm>
            <a:off x="554076" y="1035202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Tunability and versatility to try different things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66178-E890-CAC5-B4B6-D5861399C831}"/>
              </a:ext>
            </a:extLst>
          </p:cNvPr>
          <p:cNvSpPr txBox="1"/>
          <p:nvPr/>
        </p:nvSpPr>
        <p:spPr>
          <a:xfrm>
            <a:off x="4831488" y="4208387"/>
            <a:ext cx="27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Quench different initial states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36460-DBE3-80CF-635F-8D232506A98C}"/>
              </a:ext>
            </a:extLst>
          </p:cNvPr>
          <p:cNvSpPr txBox="1"/>
          <p:nvPr/>
        </p:nvSpPr>
        <p:spPr>
          <a:xfrm>
            <a:off x="4908390" y="1527707"/>
            <a:ext cx="2733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Vary the speed to the quench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5DBAD-A628-6546-F098-AF622282584E}"/>
              </a:ext>
            </a:extLst>
          </p:cNvPr>
          <p:cNvSpPr txBox="1"/>
          <p:nvPr/>
        </p:nvSpPr>
        <p:spPr>
          <a:xfrm>
            <a:off x="514846" y="1666701"/>
            <a:ext cx="2813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Local addressing and quenches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03E820-AFF5-B492-51F9-7FF150F14ABD}"/>
              </a:ext>
            </a:extLst>
          </p:cNvPr>
          <p:cNvCxnSpPr/>
          <p:nvPr/>
        </p:nvCxnSpPr>
        <p:spPr>
          <a:xfrm>
            <a:off x="4404029" y="1713760"/>
            <a:ext cx="0" cy="48502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5A24381-3707-AE68-7BC2-EA06F7ADB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1" y="2158987"/>
            <a:ext cx="3338348" cy="1839142"/>
          </a:xfrm>
          <a:prstGeom prst="rect">
            <a:avLst/>
          </a:prstGeom>
        </p:spPr>
      </p:pic>
      <p:pic>
        <p:nvPicPr>
          <p:cNvPr id="16" name="Picture 15" descr="A purple circle with white background&#10;&#10;Description automatically generated">
            <a:extLst>
              <a:ext uri="{FF2B5EF4-FFF2-40B4-BE49-F238E27FC236}">
                <a16:creationId xmlns:a16="http://schemas.microsoft.com/office/drawing/2014/main" id="{C0766E34-EE17-E7CA-8E30-3801093AF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26688" y="2873406"/>
            <a:ext cx="1520962" cy="20364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310AA0F-8827-B229-271A-F800D816E5DB}"/>
              </a:ext>
            </a:extLst>
          </p:cNvPr>
          <p:cNvSpPr/>
          <p:nvPr/>
        </p:nvSpPr>
        <p:spPr>
          <a:xfrm>
            <a:off x="405028" y="3498183"/>
            <a:ext cx="267957" cy="267957"/>
          </a:xfrm>
          <a:prstGeom prst="ellipse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9F52FD-D034-3F83-2816-0B9386E15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21" y="3944544"/>
            <a:ext cx="2982621" cy="16484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44021D-2FC9-5F56-DC77-00D7654323BA}"/>
              </a:ext>
            </a:extLst>
          </p:cNvPr>
          <p:cNvSpPr txBox="1"/>
          <p:nvPr/>
        </p:nvSpPr>
        <p:spPr>
          <a:xfrm>
            <a:off x="600899" y="5771440"/>
            <a:ext cx="3014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Propagation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Formations of correlations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2E2C0C-417C-1D7C-2E1F-FDC307DC5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756" y="1923467"/>
            <a:ext cx="4749860" cy="22122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748D1B-EBAC-8EC8-3AA4-AC39E0582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54" y="4594280"/>
            <a:ext cx="4527886" cy="21088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7CF212-5C0F-37D1-5021-E72D45847D6C}"/>
              </a:ext>
            </a:extLst>
          </p:cNvPr>
          <p:cNvSpPr txBox="1"/>
          <p:nvPr/>
        </p:nvSpPr>
        <p:spPr>
          <a:xfrm>
            <a:off x="9657569" y="4543315"/>
            <a:ext cx="2053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which states have scar behavior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640A0-5C9B-7CEF-9F26-B009A75B1D72}"/>
              </a:ext>
            </a:extLst>
          </p:cNvPr>
          <p:cNvSpPr txBox="1"/>
          <p:nvPr/>
        </p:nvSpPr>
        <p:spPr>
          <a:xfrm>
            <a:off x="9706819" y="1934448"/>
            <a:ext cx="2053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different out of equilibrium regimes</a:t>
            </a:r>
          </a:p>
        </p:txBody>
      </p:sp>
    </p:spTree>
    <p:extLst>
      <p:ext uri="{BB962C8B-B14F-4D97-AF65-F5344CB8AC3E}">
        <p14:creationId xmlns:p14="http://schemas.microsoft.com/office/powerpoint/2010/main" val="299552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47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a good entry point?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D064F-D3F5-31DB-927E-16EF9FDFFF16}"/>
              </a:ext>
            </a:extLst>
          </p:cNvPr>
          <p:cNvSpPr txBox="1"/>
          <p:nvPr/>
        </p:nvSpPr>
        <p:spPr>
          <a:xfrm>
            <a:off x="551058" y="1114734"/>
            <a:ext cx="2507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lies underneath</a:t>
            </a:r>
          </a:p>
          <a:p>
            <a:endParaRPr lang="en-US" dirty="0"/>
          </a:p>
        </p:txBody>
      </p:sp>
      <p:pic>
        <p:nvPicPr>
          <p:cNvPr id="5" name="Picture 4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9BCB101E-22B1-DD9C-0DF0-2AABC9E5E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99" y="1588211"/>
            <a:ext cx="5519378" cy="2586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FCE4EF-8E1F-5DAC-F672-0D2AC1F9A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691" y="1907910"/>
            <a:ext cx="3338348" cy="1839142"/>
          </a:xfrm>
          <a:prstGeom prst="rect">
            <a:avLst/>
          </a:prstGeom>
        </p:spPr>
      </p:pic>
      <p:pic>
        <p:nvPicPr>
          <p:cNvPr id="18" name="Picture 17" descr="A purple circle with white background&#10;&#10;Description automatically generated">
            <a:extLst>
              <a:ext uri="{FF2B5EF4-FFF2-40B4-BE49-F238E27FC236}">
                <a16:creationId xmlns:a16="http://schemas.microsoft.com/office/drawing/2014/main" id="{883ACB6E-0D19-68BA-F2DE-D06F08DB8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91782" y="2622329"/>
            <a:ext cx="1520962" cy="20364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5305F43-B8BF-80EC-C823-CBA3DE9E6CD5}"/>
              </a:ext>
            </a:extLst>
          </p:cNvPr>
          <p:cNvSpPr/>
          <p:nvPr/>
        </p:nvSpPr>
        <p:spPr>
          <a:xfrm>
            <a:off x="7223498" y="3247106"/>
            <a:ext cx="267957" cy="267957"/>
          </a:xfrm>
          <a:prstGeom prst="ellipse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C003D1-1330-CD47-3990-A9D71FC2EC51}"/>
              </a:ext>
            </a:extLst>
          </p:cNvPr>
          <p:cNvSpPr/>
          <p:nvPr/>
        </p:nvSpPr>
        <p:spPr>
          <a:xfrm>
            <a:off x="3879699" y="2020364"/>
            <a:ext cx="3969536" cy="14113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57671-86F6-A9C1-FBA3-7A03D0478900}"/>
              </a:ext>
            </a:extLst>
          </p:cNvPr>
          <p:cNvSpPr txBox="1"/>
          <p:nvPr/>
        </p:nvSpPr>
        <p:spPr>
          <a:xfrm>
            <a:off x="4011710" y="2248377"/>
            <a:ext cx="3837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Graphs don’t give the whole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between atoms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Entanglement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5BBF9A-FD5B-7DB9-2834-25E653EA3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59" y="4268464"/>
            <a:ext cx="3888263" cy="1918883"/>
          </a:xfrm>
          <a:prstGeom prst="rect">
            <a:avLst/>
          </a:prstGeom>
        </p:spPr>
      </p:pic>
      <p:pic>
        <p:nvPicPr>
          <p:cNvPr id="22" name="7 atom.mp4">
            <a:hlinkClick r:id="" action="ppaction://media"/>
            <a:extLst>
              <a:ext uri="{FF2B5EF4-FFF2-40B4-BE49-F238E27FC236}">
                <a16:creationId xmlns:a16="http://schemas.microsoft.com/office/drawing/2014/main" id="{5ADB7251-594F-1E5A-92D8-2C1A5B6A7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01278" y="4221231"/>
            <a:ext cx="3020027" cy="2013351"/>
          </a:xfrm>
          <a:prstGeom prst="rect">
            <a:avLst/>
          </a:prstGeom>
        </p:spPr>
      </p:pic>
      <p:pic>
        <p:nvPicPr>
          <p:cNvPr id="29" name="Picture 28" descr="A blue circles and green squares&#10;&#10;Description automatically generated">
            <a:extLst>
              <a:ext uri="{FF2B5EF4-FFF2-40B4-BE49-F238E27FC236}">
                <a16:creationId xmlns:a16="http://schemas.microsoft.com/office/drawing/2014/main" id="{F984E6DC-6135-08BC-AC83-EDC307AFB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422" y="6308935"/>
            <a:ext cx="2399740" cy="4885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388CB6-9334-7A19-343F-0856609B5CEE}"/>
              </a:ext>
            </a:extLst>
          </p:cNvPr>
          <p:cNvSpPr txBox="1"/>
          <p:nvPr/>
        </p:nvSpPr>
        <p:spPr>
          <a:xfrm>
            <a:off x="599090" y="58227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A260C-7C7C-4800-BAA9-C1032568321F}"/>
              </a:ext>
            </a:extLst>
          </p:cNvPr>
          <p:cNvSpPr txBox="1"/>
          <p:nvPr/>
        </p:nvSpPr>
        <p:spPr>
          <a:xfrm>
            <a:off x="123978" y="4648524"/>
            <a:ext cx="1762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Looking at entanglement growth and scaling with the system</a:t>
            </a:r>
          </a:p>
        </p:txBody>
      </p:sp>
    </p:spTree>
    <p:extLst>
      <p:ext uri="{BB962C8B-B14F-4D97-AF65-F5344CB8AC3E}">
        <p14:creationId xmlns:p14="http://schemas.microsoft.com/office/powerpoint/2010/main" val="332750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269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Acknowledgements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05D1A-85C3-9A5E-4BEB-86AA00996C55}"/>
              </a:ext>
            </a:extLst>
          </p:cNvPr>
          <p:cNvSpPr txBox="1"/>
          <p:nvPr/>
        </p:nvSpPr>
        <p:spPr>
          <a:xfrm>
            <a:off x="1027134" y="1578279"/>
            <a:ext cx="5323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Supervisor: Prof Stuart Adams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PHD Student: </a:t>
            </a:r>
            <a:r>
              <a:rPr lang="en-GB" sz="2400" dirty="0" err="1">
                <a:latin typeface="-apple-system"/>
              </a:rPr>
              <a:t>T</a:t>
            </a:r>
            <a:r>
              <a:rPr lang="en-GB" sz="2400" b="0" i="0" dirty="0" err="1">
                <a:effectLst/>
                <a:latin typeface="-apple-system"/>
              </a:rPr>
              <a:t>oonyawat</a:t>
            </a:r>
            <a:r>
              <a:rPr lang="en-GB" sz="2400" b="0" i="0" dirty="0">
                <a:effectLst/>
                <a:latin typeface="-apple-system"/>
              </a:rPr>
              <a:t> </a:t>
            </a:r>
            <a:r>
              <a:rPr lang="en-GB" sz="2400" b="0" i="0" dirty="0" err="1">
                <a:effectLst/>
                <a:latin typeface="-apple-system"/>
              </a:rPr>
              <a:t>Angkhanawin</a:t>
            </a:r>
            <a:endParaRPr lang="en-GB" sz="24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7923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26A6-DCBF-0B05-B5FC-B0421BBF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7" y="284442"/>
            <a:ext cx="5107923" cy="82718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B3AD9-7C26-1A96-46AE-4D2B5822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24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773553-55F5-E847-98CC-1296DCD1BA9A}"/>
              </a:ext>
            </a:extLst>
          </p:cNvPr>
          <p:cNvSpPr/>
          <p:nvPr/>
        </p:nvSpPr>
        <p:spPr>
          <a:xfrm>
            <a:off x="7109676" y="1190270"/>
            <a:ext cx="2272748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51CD31-C955-B304-D939-EB8ADFD70101}"/>
              </a:ext>
            </a:extLst>
          </p:cNvPr>
          <p:cNvSpPr/>
          <p:nvPr/>
        </p:nvSpPr>
        <p:spPr>
          <a:xfrm>
            <a:off x="4854078" y="1190270"/>
            <a:ext cx="1620817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B9BDB8-F8FD-9013-D09D-B27FC6E91B1E}"/>
              </a:ext>
            </a:extLst>
          </p:cNvPr>
          <p:cNvSpPr/>
          <p:nvPr/>
        </p:nvSpPr>
        <p:spPr>
          <a:xfrm>
            <a:off x="2682542" y="1190270"/>
            <a:ext cx="1540042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F20706-CA0D-208D-1780-F76DE5C4C10F}"/>
                  </a:ext>
                </a:extLst>
              </p:cNvPr>
              <p:cNvSpPr txBox="1"/>
              <p:nvPr/>
            </p:nvSpPr>
            <p:spPr>
              <a:xfrm>
                <a:off x="1970273" y="1294544"/>
                <a:ext cx="8527984" cy="620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F20706-CA0D-208D-1780-F76DE5C4C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73" y="1294544"/>
                <a:ext cx="8527984" cy="620811"/>
              </a:xfrm>
              <a:prstGeom prst="rect">
                <a:avLst/>
              </a:prstGeom>
              <a:blipFill>
                <a:blip r:embed="rId2"/>
                <a:stretch>
                  <a:fillRect l="-1042" t="-98000" b="-15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2F81522-655D-ECF4-B41C-4BE080BDE891}"/>
              </a:ext>
            </a:extLst>
          </p:cNvPr>
          <p:cNvSpPr txBox="1"/>
          <p:nvPr/>
        </p:nvSpPr>
        <p:spPr>
          <a:xfrm>
            <a:off x="2748332" y="2194898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BC72F-6073-D7E0-A210-DACCA26F45D3}"/>
              </a:ext>
            </a:extLst>
          </p:cNvPr>
          <p:cNvSpPr txBox="1"/>
          <p:nvPr/>
        </p:nvSpPr>
        <p:spPr>
          <a:xfrm>
            <a:off x="4854078" y="2216226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Detuning term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850F6-85FB-4106-48DD-D9F63780684D}"/>
              </a:ext>
            </a:extLst>
          </p:cNvPr>
          <p:cNvSpPr txBox="1"/>
          <p:nvPr/>
        </p:nvSpPr>
        <p:spPr>
          <a:xfrm>
            <a:off x="7417983" y="2194898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EEB61-52AD-37C2-0E96-B7E77808B027}"/>
              </a:ext>
            </a:extLst>
          </p:cNvPr>
          <p:cNvSpPr txBox="1"/>
          <p:nvPr/>
        </p:nvSpPr>
        <p:spPr>
          <a:xfrm>
            <a:off x="336350" y="4640825"/>
            <a:ext cx="524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Evolve the system with Trotter-Suzuki decomposition: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3A711D-DDE1-39BF-734D-974A814D2CDE}"/>
                  </a:ext>
                </a:extLst>
              </p:cNvPr>
              <p:cNvSpPr txBox="1"/>
              <p:nvPr/>
            </p:nvSpPr>
            <p:spPr>
              <a:xfrm>
                <a:off x="773502" y="5195928"/>
                <a:ext cx="402090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 ∆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3A711D-DDE1-39BF-734D-974A814D2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02" y="5195928"/>
                <a:ext cx="4020908" cy="778931"/>
              </a:xfrm>
              <a:prstGeom prst="rect">
                <a:avLst/>
              </a:prstGeom>
              <a:blipFill>
                <a:blip r:embed="rId3"/>
                <a:stretch>
                  <a:fillRect l="-7862" t="-109524" r="-5975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748C1D-B402-AC76-4F6C-25C4CB73F7E8}"/>
                  </a:ext>
                </a:extLst>
              </p:cNvPr>
              <p:cNvSpPr txBox="1"/>
              <p:nvPr/>
            </p:nvSpPr>
            <p:spPr>
              <a:xfrm>
                <a:off x="5426170" y="5480112"/>
                <a:ext cx="1397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748C1D-B402-AC76-4F6C-25C4CB73F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170" y="5480112"/>
                <a:ext cx="1397627" cy="276999"/>
              </a:xfrm>
              <a:prstGeom prst="rect">
                <a:avLst/>
              </a:prstGeom>
              <a:blipFill>
                <a:blip r:embed="rId4"/>
                <a:stretch>
                  <a:fillRect l="-6306"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FEEFAB-C3D6-93BB-5655-FE5C355F86F1}"/>
                  </a:ext>
                </a:extLst>
              </p:cNvPr>
              <p:cNvSpPr txBox="1"/>
              <p:nvPr/>
            </p:nvSpPr>
            <p:spPr>
              <a:xfrm>
                <a:off x="7753940" y="2686416"/>
                <a:ext cx="109748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FEEFAB-C3D6-93BB-5655-FE5C355F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940" y="2686416"/>
                <a:ext cx="1097480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DDB1D6-7A55-4F52-8E31-1E59E8A5E993}"/>
                  </a:ext>
                </a:extLst>
              </p:cNvPr>
              <p:cNvSpPr txBox="1"/>
              <p:nvPr/>
            </p:nvSpPr>
            <p:spPr>
              <a:xfrm>
                <a:off x="7609962" y="3418294"/>
                <a:ext cx="1423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DDB1D6-7A55-4F52-8E31-1E59E8A5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962" y="3418294"/>
                <a:ext cx="14230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D2E26B1-40BB-95DC-57C9-F680C9D74E4B}"/>
              </a:ext>
            </a:extLst>
          </p:cNvPr>
          <p:cNvSpPr txBox="1"/>
          <p:nvPr/>
        </p:nvSpPr>
        <p:spPr>
          <a:xfrm>
            <a:off x="8480554" y="6400412"/>
            <a:ext cx="2548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Bernien</a:t>
            </a:r>
            <a:r>
              <a:rPr lang="en-US" sz="1200" dirty="0"/>
              <a:t>, et al </a:t>
            </a:r>
            <a:r>
              <a:rPr lang="en-US" sz="1200" i="1" dirty="0"/>
              <a:t>Nature</a:t>
            </a:r>
            <a:r>
              <a:rPr lang="en-US" sz="1200" dirty="0"/>
              <a:t> 551.7682 (2017)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E39F8D-0588-7DC9-242A-A0820E78C3D2}"/>
                  </a:ext>
                </a:extLst>
              </p:cNvPr>
              <p:cNvSpPr txBox="1"/>
              <p:nvPr/>
            </p:nvSpPr>
            <p:spPr>
              <a:xfrm>
                <a:off x="9912263" y="1590085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E39F8D-0588-7DC9-242A-A0820E78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263" y="1590085"/>
                <a:ext cx="1430648" cy="369332"/>
              </a:xfrm>
              <a:prstGeom prst="rect">
                <a:avLst/>
              </a:prstGeom>
              <a:blipFill>
                <a:blip r:embed="rId7"/>
                <a:stretch>
                  <a:fillRect t="-10000" r="-263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1ABF2-4236-6FED-C2BC-0B26FBEED1C4}"/>
                  </a:ext>
                </a:extLst>
              </p:cNvPr>
              <p:cNvSpPr txBox="1"/>
              <p:nvPr/>
            </p:nvSpPr>
            <p:spPr>
              <a:xfrm>
                <a:off x="7001205" y="4042249"/>
                <a:ext cx="375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Rb Atoms: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/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dirty="0"/>
                  <a:t>= 863000 MHz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1ABF2-4236-6FED-C2BC-0B26FBEED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205" y="4042249"/>
                <a:ext cx="3751675" cy="369332"/>
              </a:xfrm>
              <a:prstGeom prst="rect">
                <a:avLst/>
              </a:prstGeom>
              <a:blipFill>
                <a:blip r:embed="rId8"/>
                <a:stretch>
                  <a:fillRect l="-13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4153B8-602D-92FE-30DE-24D42F3F75BF}"/>
                  </a:ext>
                </a:extLst>
              </p:cNvPr>
              <p:cNvSpPr txBox="1"/>
              <p:nvPr/>
            </p:nvSpPr>
            <p:spPr>
              <a:xfrm>
                <a:off x="5069259" y="2924366"/>
                <a:ext cx="1190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4153B8-602D-92FE-30DE-24D42F3F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259" y="2924366"/>
                <a:ext cx="1190454" cy="276999"/>
              </a:xfrm>
              <a:prstGeom prst="rect">
                <a:avLst/>
              </a:prstGeom>
              <a:blipFill>
                <a:blip r:embed="rId9"/>
                <a:stretch>
                  <a:fillRect l="-3191" t="-160870" r="-25532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162623-FAF6-7D82-579C-7F64D5277E40}"/>
                  </a:ext>
                </a:extLst>
              </p:cNvPr>
              <p:cNvSpPr txBox="1"/>
              <p:nvPr/>
            </p:nvSpPr>
            <p:spPr>
              <a:xfrm>
                <a:off x="8970085" y="5527040"/>
                <a:ext cx="12454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162623-FAF6-7D82-579C-7F64D5277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85" y="5527040"/>
                <a:ext cx="1245469" cy="276999"/>
              </a:xfrm>
              <a:prstGeom prst="rect">
                <a:avLst/>
              </a:prstGeom>
              <a:blipFill>
                <a:blip r:embed="rId10"/>
                <a:stretch>
                  <a:fillRect l="-7071" t="-27273" r="-5051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611377-6332-E4AA-12A1-2B9B75B7B9C2}"/>
                  </a:ext>
                </a:extLst>
              </p:cNvPr>
              <p:cNvSpPr txBox="1"/>
              <p:nvPr/>
            </p:nvSpPr>
            <p:spPr>
              <a:xfrm>
                <a:off x="2046572" y="2926994"/>
                <a:ext cx="2564100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611377-6332-E4AA-12A1-2B9B75B7B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72" y="2926994"/>
                <a:ext cx="2564100" cy="370358"/>
              </a:xfrm>
              <a:prstGeom prst="rect">
                <a:avLst/>
              </a:prstGeom>
              <a:blipFill>
                <a:blip r:embed="rId11"/>
                <a:stretch>
                  <a:fillRect t="-110000" r="-3465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42BFD9-A9AF-33F3-BB34-C5319FB46A57}"/>
                  </a:ext>
                </a:extLst>
              </p:cNvPr>
              <p:cNvSpPr txBox="1"/>
              <p:nvPr/>
            </p:nvSpPr>
            <p:spPr>
              <a:xfrm>
                <a:off x="2336070" y="3490498"/>
                <a:ext cx="3274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m:rPr>
                        <m:lit/>
                      </m:rP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4.00 (MHz)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42BFD9-A9AF-33F3-BB34-C5319FB46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070" y="3490498"/>
                <a:ext cx="3274234" cy="369332"/>
              </a:xfrm>
              <a:prstGeom prst="rect">
                <a:avLst/>
              </a:prstGeom>
              <a:blipFill>
                <a:blip r:embed="rId1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0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179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Thermalization or lack there of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E318D-9FAC-EFA0-DC5F-83C87F89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1655232"/>
            <a:ext cx="9829955" cy="39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22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Qubit - Wikipedia">
            <a:extLst>
              <a:ext uri="{FF2B5EF4-FFF2-40B4-BE49-F238E27FC236}">
                <a16:creationId xmlns:a16="http://schemas.microsoft.com/office/drawing/2014/main" id="{7D991044-CCB4-B9C6-21E1-22AE837F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11" y="3057520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Qubit - Wikipedia">
            <a:extLst>
              <a:ext uri="{FF2B5EF4-FFF2-40B4-BE49-F238E27FC236}">
                <a16:creationId xmlns:a16="http://schemas.microsoft.com/office/drawing/2014/main" id="{ABBCD684-4502-91F4-C4E7-7B989F67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3" y="3057521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795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Entanglement: can this offer us any further insight?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2" descr="Qubit - Wikipedia">
            <a:extLst>
              <a:ext uri="{FF2B5EF4-FFF2-40B4-BE49-F238E27FC236}">
                <a16:creationId xmlns:a16="http://schemas.microsoft.com/office/drawing/2014/main" id="{A5E6555A-41FB-215B-E833-852F50D5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11" y="1411981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Qubit - Wikipedia">
            <a:extLst>
              <a:ext uri="{FF2B5EF4-FFF2-40B4-BE49-F238E27FC236}">
                <a16:creationId xmlns:a16="http://schemas.microsoft.com/office/drawing/2014/main" id="{0908F435-9A92-D3D2-A581-EC1C6B01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3" y="1411982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Tensor Product">
            <a:extLst>
              <a:ext uri="{FF2B5EF4-FFF2-40B4-BE49-F238E27FC236}">
                <a16:creationId xmlns:a16="http://schemas.microsoft.com/office/drawing/2014/main" id="{38A592D1-A29F-E78E-CA26-5F6B52B1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82" y="1516935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378C5-3E3A-8115-F565-69BE2F61844A}"/>
              </a:ext>
            </a:extLst>
          </p:cNvPr>
          <p:cNvSpPr txBox="1"/>
          <p:nvPr/>
        </p:nvSpPr>
        <p:spPr>
          <a:xfrm>
            <a:off x="585291" y="1842316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states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62A4E-3A46-802C-C272-DCA4080F6890}"/>
              </a:ext>
            </a:extLst>
          </p:cNvPr>
          <p:cNvSpPr txBox="1"/>
          <p:nvPr/>
        </p:nvSpPr>
        <p:spPr>
          <a:xfrm>
            <a:off x="585291" y="3244048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Entangled states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C01E2-2C08-5905-2011-64375DA86A1A}"/>
              </a:ext>
            </a:extLst>
          </p:cNvPr>
          <p:cNvSpPr txBox="1"/>
          <p:nvPr/>
        </p:nvSpPr>
        <p:spPr>
          <a:xfrm>
            <a:off x="585291" y="1245056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qubits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12E2B7-15D7-D74C-F2F7-13FBF15329CA}"/>
              </a:ext>
            </a:extLst>
          </p:cNvPr>
          <p:cNvSpPr txBox="1"/>
          <p:nvPr/>
        </p:nvSpPr>
        <p:spPr>
          <a:xfrm>
            <a:off x="585291" y="4645780"/>
            <a:ext cx="476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Atom 2 to fully describe the state of atom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8D215-3B7E-D64A-FE49-552CD34E5B6C}"/>
                  </a:ext>
                </a:extLst>
              </p:cNvPr>
              <p:cNvSpPr txBox="1"/>
              <p:nvPr/>
            </p:nvSpPr>
            <p:spPr>
              <a:xfrm>
                <a:off x="2527997" y="3390748"/>
                <a:ext cx="2414764" cy="60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GB" sz="160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6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8D215-3B7E-D64A-FE49-552CD34E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97" y="3390748"/>
                <a:ext cx="2414764" cy="600998"/>
              </a:xfrm>
              <a:prstGeom prst="rect">
                <a:avLst/>
              </a:prstGeom>
              <a:blipFill>
                <a:blip r:embed="rId5"/>
                <a:stretch>
                  <a:fillRect l="-9424" t="-65306" r="-2094" b="-10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16" descr="Tensor Product">
            <a:extLst>
              <a:ext uri="{FF2B5EF4-FFF2-40B4-BE49-F238E27FC236}">
                <a16:creationId xmlns:a16="http://schemas.microsoft.com/office/drawing/2014/main" id="{185E37D7-9739-F732-F9B8-2A973B866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82" y="3162474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BBD514-2F65-891F-4D52-810C9CBBAC33}"/>
                  </a:ext>
                </a:extLst>
              </p:cNvPr>
              <p:cNvSpPr txBox="1"/>
              <p:nvPr/>
            </p:nvSpPr>
            <p:spPr>
              <a:xfrm>
                <a:off x="2527997" y="1741684"/>
                <a:ext cx="2982227" cy="60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BBD514-2F65-891F-4D52-810C9CBBA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97" y="1741684"/>
                <a:ext cx="2982227" cy="600998"/>
              </a:xfrm>
              <a:prstGeom prst="rect">
                <a:avLst/>
              </a:prstGeom>
              <a:blipFill>
                <a:blip r:embed="rId6"/>
                <a:stretch>
                  <a:fillRect t="-68750" r="-3404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Multiply 24">
            <a:extLst>
              <a:ext uri="{FF2B5EF4-FFF2-40B4-BE49-F238E27FC236}">
                <a16:creationId xmlns:a16="http://schemas.microsoft.com/office/drawing/2014/main" id="{F1C82834-ACC5-19DB-FC0C-B04822231944}"/>
              </a:ext>
            </a:extLst>
          </p:cNvPr>
          <p:cNvSpPr/>
          <p:nvPr/>
        </p:nvSpPr>
        <p:spPr>
          <a:xfrm>
            <a:off x="4977861" y="2750310"/>
            <a:ext cx="4478908" cy="1843280"/>
          </a:xfrm>
          <a:prstGeom prst="mathMultiply">
            <a:avLst/>
          </a:prstGeom>
          <a:solidFill>
            <a:srgbClr val="FF00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CF0CA-4FAA-C86D-B4CF-FFBDA10C0289}"/>
              </a:ext>
            </a:extLst>
          </p:cNvPr>
          <p:cNvSpPr txBox="1"/>
          <p:nvPr/>
        </p:nvSpPr>
        <p:spPr>
          <a:xfrm>
            <a:off x="2967994" y="2308815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Atom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075A1-712E-37E9-C285-06643837192A}"/>
              </a:ext>
            </a:extLst>
          </p:cNvPr>
          <p:cNvSpPr txBox="1"/>
          <p:nvPr/>
        </p:nvSpPr>
        <p:spPr>
          <a:xfrm>
            <a:off x="4501037" y="2308815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Atom 2</a:t>
            </a:r>
          </a:p>
        </p:txBody>
      </p:sp>
    </p:spTree>
    <p:extLst>
      <p:ext uri="{BB962C8B-B14F-4D97-AF65-F5344CB8AC3E}">
        <p14:creationId xmlns:p14="http://schemas.microsoft.com/office/powerpoint/2010/main" val="1938860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040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Entanglement Entropy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27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8AAB39-3FD1-3853-CFF1-4EEC6E570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4" y="1359922"/>
            <a:ext cx="4677222" cy="413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9EC47E-3E27-1A2B-1AFA-89603C548717}"/>
                  </a:ext>
                </a:extLst>
              </p:cNvPr>
              <p:cNvSpPr txBox="1"/>
              <p:nvPr/>
            </p:nvSpPr>
            <p:spPr>
              <a:xfrm>
                <a:off x="5697061" y="1404300"/>
                <a:ext cx="555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9EC47E-3E27-1A2B-1AFA-89603C54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61" y="1404300"/>
                <a:ext cx="555600" cy="369332"/>
              </a:xfrm>
              <a:prstGeom prst="rect">
                <a:avLst/>
              </a:prstGeom>
              <a:blipFill>
                <a:blip r:embed="rId4"/>
                <a:stretch>
                  <a:fillRect l="-51111" t="-110000" r="-35556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EC15CC-C169-76DD-001D-B3B1F57836B6}"/>
                  </a:ext>
                </a:extLst>
              </p:cNvPr>
              <p:cNvSpPr txBox="1"/>
              <p:nvPr/>
            </p:nvSpPr>
            <p:spPr>
              <a:xfrm>
                <a:off x="10542384" y="4225715"/>
                <a:ext cx="1190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EC15CC-C169-76DD-001D-B3B1F578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384" y="4225715"/>
                <a:ext cx="1190454" cy="276999"/>
              </a:xfrm>
              <a:prstGeom prst="rect">
                <a:avLst/>
              </a:prstGeom>
              <a:blipFill>
                <a:blip r:embed="rId5"/>
                <a:stretch>
                  <a:fillRect l="-1042" t="-160870" r="-25000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0DFEF6-C5EC-3EC8-7751-0FD9BAA72031}"/>
                  </a:ext>
                </a:extLst>
              </p:cNvPr>
              <p:cNvSpPr txBox="1"/>
              <p:nvPr/>
            </p:nvSpPr>
            <p:spPr>
              <a:xfrm>
                <a:off x="8306215" y="1384270"/>
                <a:ext cx="1324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0DFEF6-C5EC-3EC8-7751-0FD9BAA72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215" y="1384270"/>
                <a:ext cx="1324388" cy="369332"/>
              </a:xfrm>
              <a:prstGeom prst="rect">
                <a:avLst/>
              </a:prstGeom>
              <a:blipFill>
                <a:blip r:embed="rId6"/>
                <a:stretch>
                  <a:fillRect t="-106452" r="-15238" b="-1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5378716-7EE8-2FC8-8E49-0F6A2934EBBB}"/>
              </a:ext>
            </a:extLst>
          </p:cNvPr>
          <p:cNvSpPr txBox="1"/>
          <p:nvPr/>
        </p:nvSpPr>
        <p:spPr>
          <a:xfrm>
            <a:off x="6655052" y="1395948"/>
            <a:ext cx="15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Density Matrix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EDABFBB-3206-B953-A4ED-E3481D49C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3" y="2437810"/>
            <a:ext cx="4677222" cy="41371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69F0D9D-431E-7F7E-1101-4E37934DAA04}"/>
              </a:ext>
            </a:extLst>
          </p:cNvPr>
          <p:cNvSpPr/>
          <p:nvPr/>
        </p:nvSpPr>
        <p:spPr>
          <a:xfrm>
            <a:off x="620333" y="1340043"/>
            <a:ext cx="4786553" cy="4616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A0B08CA-03F4-F279-9D6C-CBC43C5B1BD6}"/>
              </a:ext>
            </a:extLst>
          </p:cNvPr>
          <p:cNvSpPr/>
          <p:nvPr/>
        </p:nvSpPr>
        <p:spPr>
          <a:xfrm>
            <a:off x="620334" y="2409733"/>
            <a:ext cx="2679236" cy="4616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FC21F12-A435-4DE9-2C06-7BCF1EC22B95}"/>
              </a:ext>
            </a:extLst>
          </p:cNvPr>
          <p:cNvSpPr/>
          <p:nvPr/>
        </p:nvSpPr>
        <p:spPr>
          <a:xfrm>
            <a:off x="3299569" y="2409733"/>
            <a:ext cx="2107317" cy="46166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A1F44B-145F-664F-2450-8156AEAE0B37}"/>
              </a:ext>
            </a:extLst>
          </p:cNvPr>
          <p:cNvSpPr txBox="1"/>
          <p:nvPr/>
        </p:nvSpPr>
        <p:spPr>
          <a:xfrm>
            <a:off x="1746590" y="29375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4FFB17-F7FA-A022-CC2B-08A5039ADBFA}"/>
              </a:ext>
            </a:extLst>
          </p:cNvPr>
          <p:cNvSpPr txBox="1"/>
          <p:nvPr/>
        </p:nvSpPr>
        <p:spPr>
          <a:xfrm>
            <a:off x="4198377" y="293758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68FF69D-44E5-8E36-53D7-39C8D703EA40}"/>
                  </a:ext>
                </a:extLst>
              </p:cNvPr>
              <p:cNvSpPr txBox="1"/>
              <p:nvPr/>
            </p:nvSpPr>
            <p:spPr>
              <a:xfrm>
                <a:off x="5818200" y="2253144"/>
                <a:ext cx="2098138" cy="397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d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68FF69D-44E5-8E36-53D7-39C8D703E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200" y="2253144"/>
                <a:ext cx="2098138" cy="397929"/>
              </a:xfrm>
              <a:prstGeom prst="rect">
                <a:avLst/>
              </a:prstGeom>
              <a:blipFill>
                <a:blip r:embed="rId7"/>
                <a:stretch>
                  <a:fillRect l="-14970" t="-103125" r="-2395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815BA8-C62D-5B28-20C2-48B24072D084}"/>
                  </a:ext>
                </a:extLst>
              </p:cNvPr>
              <p:cNvSpPr txBox="1"/>
              <p:nvPr/>
            </p:nvSpPr>
            <p:spPr>
              <a:xfrm>
                <a:off x="5818200" y="2741008"/>
                <a:ext cx="2064924" cy="396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815BA8-C62D-5B28-20C2-48B24072D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200" y="2741008"/>
                <a:ext cx="2064924" cy="396455"/>
              </a:xfrm>
              <a:prstGeom prst="rect">
                <a:avLst/>
              </a:prstGeom>
              <a:blipFill>
                <a:blip r:embed="rId8"/>
                <a:stretch>
                  <a:fillRect l="-15244" t="-106250" r="-4268" b="-1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7BFCDBF-8850-4BA9-12AE-CED5C2F34431}"/>
              </a:ext>
            </a:extLst>
          </p:cNvPr>
          <p:cNvSpPr txBox="1"/>
          <p:nvPr/>
        </p:nvSpPr>
        <p:spPr>
          <a:xfrm>
            <a:off x="620333" y="3394718"/>
            <a:ext cx="2525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Reduced Density Matrix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14CCA1-6514-9DC2-22CC-61774D482BF8}"/>
                  </a:ext>
                </a:extLst>
              </p:cNvPr>
              <p:cNvSpPr txBox="1"/>
              <p:nvPr/>
            </p:nvSpPr>
            <p:spPr>
              <a:xfrm>
                <a:off x="676361" y="3905723"/>
                <a:ext cx="14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14CCA1-6514-9DC2-22CC-61774D482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61" y="3905723"/>
                <a:ext cx="145701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E1224EC-2569-DB4E-5B8B-7BF95233EA7C}"/>
              </a:ext>
            </a:extLst>
          </p:cNvPr>
          <p:cNvSpPr txBox="1"/>
          <p:nvPr/>
        </p:nvSpPr>
        <p:spPr>
          <a:xfrm>
            <a:off x="2688749" y="3905723"/>
            <a:ext cx="436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we can know about A without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0F0B3C-87E5-933A-BDF9-03346D74D605}"/>
              </a:ext>
            </a:extLst>
          </p:cNvPr>
          <p:cNvSpPr txBox="1"/>
          <p:nvPr/>
        </p:nvSpPr>
        <p:spPr>
          <a:xfrm>
            <a:off x="661255" y="4527931"/>
            <a:ext cx="391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Von Neuman Entropy Between A and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097BA9-EA05-D17A-6D60-32BBAC9ADB2F}"/>
                  </a:ext>
                </a:extLst>
              </p:cNvPr>
              <p:cNvSpPr txBox="1"/>
              <p:nvPr/>
            </p:nvSpPr>
            <p:spPr>
              <a:xfrm>
                <a:off x="5834270" y="5168348"/>
                <a:ext cx="3812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uncertain is the information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097BA9-EA05-D17A-6D60-32BBAC9AD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70" y="5168348"/>
                <a:ext cx="3812006" cy="646331"/>
              </a:xfrm>
              <a:prstGeom prst="rect">
                <a:avLst/>
              </a:prstGeom>
              <a:blipFill>
                <a:blip r:embed="rId10"/>
                <a:stretch>
                  <a:fillRect l="-132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27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6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91704-C7F3-CD44-E1AF-FF2C0E42E5FB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86BC-0716-2E5C-08EC-B38AE3ADC5A1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61BB7-F231-0536-3C1F-1D8D7AA43657}"/>
              </a:ext>
            </a:extLst>
          </p:cNvPr>
          <p:cNvSpPr/>
          <p:nvPr/>
        </p:nvSpPr>
        <p:spPr>
          <a:xfrm rot="19910480">
            <a:off x="905761" y="4173808"/>
            <a:ext cx="776947" cy="10798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FFCCAFD-D59E-539A-2BA0-D5138CC839F2}"/>
              </a:ext>
            </a:extLst>
          </p:cNvPr>
          <p:cNvSpPr/>
          <p:nvPr/>
        </p:nvSpPr>
        <p:spPr>
          <a:xfrm rot="19199542">
            <a:off x="1596995" y="5102352"/>
            <a:ext cx="82296" cy="1097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902D89-2573-5125-577E-D82528EDF06C}"/>
              </a:ext>
            </a:extLst>
          </p:cNvPr>
          <p:cNvSpPr/>
          <p:nvPr/>
        </p:nvSpPr>
        <p:spPr>
          <a:xfrm>
            <a:off x="1315451" y="44993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595FC8-6277-1C42-3C4C-71EDDDF2E104}"/>
              </a:ext>
            </a:extLst>
          </p:cNvPr>
          <p:cNvSpPr/>
          <p:nvPr/>
        </p:nvSpPr>
        <p:spPr>
          <a:xfrm>
            <a:off x="1235240" y="482823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44E00E-B6B9-E33F-5BD4-1DB2A76D9D93}"/>
              </a:ext>
            </a:extLst>
          </p:cNvPr>
          <p:cNvSpPr/>
          <p:nvPr/>
        </p:nvSpPr>
        <p:spPr>
          <a:xfrm>
            <a:off x="1499163" y="480234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1831F-843F-B144-2C85-3B15F6148A70}"/>
              </a:ext>
            </a:extLst>
          </p:cNvPr>
          <p:cNvSpPr/>
          <p:nvPr/>
        </p:nvSpPr>
        <p:spPr>
          <a:xfrm>
            <a:off x="1478419" y="500852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F96294-E136-099B-3EF4-D848CBD3BF3A}"/>
              </a:ext>
            </a:extLst>
          </p:cNvPr>
          <p:cNvSpPr/>
          <p:nvPr/>
        </p:nvSpPr>
        <p:spPr>
          <a:xfrm>
            <a:off x="1275346" y="50486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A024B1-2D28-3AEA-5A8B-999393CB2716}"/>
              </a:ext>
            </a:extLst>
          </p:cNvPr>
          <p:cNvSpPr/>
          <p:nvPr/>
        </p:nvSpPr>
        <p:spPr>
          <a:xfrm>
            <a:off x="1469624" y="46284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C27871-680A-C340-7E76-DEB1638C311B}"/>
              </a:ext>
            </a:extLst>
          </p:cNvPr>
          <p:cNvSpPr/>
          <p:nvPr/>
        </p:nvSpPr>
        <p:spPr>
          <a:xfrm>
            <a:off x="1195134" y="46526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DBE9A3-5387-E5D2-B06A-41D0FBF5DB2E}"/>
              </a:ext>
            </a:extLst>
          </p:cNvPr>
          <p:cNvSpPr/>
          <p:nvPr/>
        </p:nvSpPr>
        <p:spPr>
          <a:xfrm>
            <a:off x="1155028" y="438744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B48AD5-B981-729C-FF9B-34AA4F570A71}"/>
              </a:ext>
            </a:extLst>
          </p:cNvPr>
          <p:cNvSpPr/>
          <p:nvPr/>
        </p:nvSpPr>
        <p:spPr>
          <a:xfrm>
            <a:off x="1081555" y="4548294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E5386A-E9E2-656A-2365-2C7BFB456E96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BA83B3-340C-EED0-2B5C-59DB207679AA}"/>
              </a:ext>
            </a:extLst>
          </p:cNvPr>
          <p:cNvSpPr/>
          <p:nvPr/>
        </p:nvSpPr>
        <p:spPr>
          <a:xfrm>
            <a:off x="1070664" y="48261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53F7B7-83E4-18CD-0C46-1C0BFE622B66}"/>
              </a:ext>
            </a:extLst>
          </p:cNvPr>
          <p:cNvSpPr/>
          <p:nvPr/>
        </p:nvSpPr>
        <p:spPr>
          <a:xfrm>
            <a:off x="960749" y="469277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with ideal gas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8E2C47-F392-C08A-03ED-0ED4A0FDB069}"/>
              </a:ext>
            </a:extLst>
          </p:cNvPr>
          <p:cNvSpPr txBox="1"/>
          <p:nvPr/>
        </p:nvSpPr>
        <p:spPr>
          <a:xfrm>
            <a:off x="2331676" y="309647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</a:t>
            </a:r>
          </a:p>
        </p:txBody>
      </p:sp>
    </p:spTree>
    <p:extLst>
      <p:ext uri="{BB962C8B-B14F-4D97-AF65-F5344CB8AC3E}">
        <p14:creationId xmlns:p14="http://schemas.microsoft.com/office/powerpoint/2010/main" val="425376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with ideal gas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7C6D5-8C95-F6E7-D1B7-D1C4EB5C5C78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09C0A1-2238-493B-CFE0-EACA60C6FCDA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00EF0D-0FCD-D8C1-BE12-D87B1609CA88}"/>
              </a:ext>
            </a:extLst>
          </p:cNvPr>
          <p:cNvSpPr/>
          <p:nvPr/>
        </p:nvSpPr>
        <p:spPr>
          <a:xfrm>
            <a:off x="1315451" y="44993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8A0C70-B661-B013-0366-AA8AFA781411}"/>
              </a:ext>
            </a:extLst>
          </p:cNvPr>
          <p:cNvSpPr/>
          <p:nvPr/>
        </p:nvSpPr>
        <p:spPr>
          <a:xfrm>
            <a:off x="1235240" y="482823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230E1-9C87-EB3E-E4A8-62B5B1A7FE6A}"/>
              </a:ext>
            </a:extLst>
          </p:cNvPr>
          <p:cNvSpPr/>
          <p:nvPr/>
        </p:nvSpPr>
        <p:spPr>
          <a:xfrm>
            <a:off x="1499163" y="480234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0157FE-A9FF-94F4-8D6D-48FBAFFA94FF}"/>
              </a:ext>
            </a:extLst>
          </p:cNvPr>
          <p:cNvSpPr/>
          <p:nvPr/>
        </p:nvSpPr>
        <p:spPr>
          <a:xfrm>
            <a:off x="1478419" y="500852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DE1535-5FCF-3341-2A57-D1B12C5772DD}"/>
              </a:ext>
            </a:extLst>
          </p:cNvPr>
          <p:cNvSpPr/>
          <p:nvPr/>
        </p:nvSpPr>
        <p:spPr>
          <a:xfrm>
            <a:off x="1275346" y="50486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2CC2E4-716D-3A8E-AA05-74E2F6795C65}"/>
              </a:ext>
            </a:extLst>
          </p:cNvPr>
          <p:cNvSpPr/>
          <p:nvPr/>
        </p:nvSpPr>
        <p:spPr>
          <a:xfrm>
            <a:off x="1469624" y="46284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E343AF-7A4B-4F55-6EFF-2217A754BA07}"/>
              </a:ext>
            </a:extLst>
          </p:cNvPr>
          <p:cNvSpPr/>
          <p:nvPr/>
        </p:nvSpPr>
        <p:spPr>
          <a:xfrm>
            <a:off x="1195134" y="46526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550238-F6F3-7F93-A16E-42F37E1CD4C8}"/>
              </a:ext>
            </a:extLst>
          </p:cNvPr>
          <p:cNvSpPr/>
          <p:nvPr/>
        </p:nvSpPr>
        <p:spPr>
          <a:xfrm>
            <a:off x="1155028" y="438744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71DC0D-40BA-C63D-17DA-12FF69B736DB}"/>
              </a:ext>
            </a:extLst>
          </p:cNvPr>
          <p:cNvSpPr/>
          <p:nvPr/>
        </p:nvSpPr>
        <p:spPr>
          <a:xfrm>
            <a:off x="1081555" y="4548294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71DCD2-F383-4E1D-651C-7DFEF4DE2785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7FE568-B1BE-7CDE-93CC-26DE9DD8F74D}"/>
              </a:ext>
            </a:extLst>
          </p:cNvPr>
          <p:cNvSpPr/>
          <p:nvPr/>
        </p:nvSpPr>
        <p:spPr>
          <a:xfrm>
            <a:off x="1070664" y="48261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6560EA-6E5A-19BA-14A0-320A928A8A91}"/>
              </a:ext>
            </a:extLst>
          </p:cNvPr>
          <p:cNvSpPr/>
          <p:nvPr/>
        </p:nvSpPr>
        <p:spPr>
          <a:xfrm>
            <a:off x="960749" y="469277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940D7-8231-650C-7770-BCB6AFABA5A1}"/>
              </a:ext>
            </a:extLst>
          </p:cNvPr>
          <p:cNvSpPr txBox="1"/>
          <p:nvPr/>
        </p:nvSpPr>
        <p:spPr>
          <a:xfrm>
            <a:off x="804711" y="5841829"/>
            <a:ext cx="299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equilibrium initial state</a:t>
            </a:r>
          </a:p>
        </p:txBody>
      </p:sp>
    </p:spTree>
    <p:extLst>
      <p:ext uri="{BB962C8B-B14F-4D97-AF65-F5344CB8AC3E}">
        <p14:creationId xmlns:p14="http://schemas.microsoft.com/office/powerpoint/2010/main" val="316811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with ideal gas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8B877-2CB6-F397-84F2-8E2F0D1AD35F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4B542-D4BD-FE17-54A2-75BB4D5DCEBE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FEF75E-1050-75D4-78F0-D2170EF2AF6E}"/>
              </a:ext>
            </a:extLst>
          </p:cNvPr>
          <p:cNvSpPr/>
          <p:nvPr/>
        </p:nvSpPr>
        <p:spPr>
          <a:xfrm>
            <a:off x="1475708" y="330216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571B57-86F8-1A6B-811E-DD8605C71ECE}"/>
              </a:ext>
            </a:extLst>
          </p:cNvPr>
          <p:cNvSpPr/>
          <p:nvPr/>
        </p:nvSpPr>
        <p:spPr>
          <a:xfrm>
            <a:off x="1904545" y="455485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C70722-8AD4-0116-4D28-60C2C87C7BA0}"/>
              </a:ext>
            </a:extLst>
          </p:cNvPr>
          <p:cNvSpPr/>
          <p:nvPr/>
        </p:nvSpPr>
        <p:spPr>
          <a:xfrm>
            <a:off x="2620953" y="360514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47CB4D-3E97-5DB1-655D-485326A09264}"/>
              </a:ext>
            </a:extLst>
          </p:cNvPr>
          <p:cNvSpPr/>
          <p:nvPr/>
        </p:nvSpPr>
        <p:spPr>
          <a:xfrm>
            <a:off x="2600209" y="41035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476D18-4C65-2E45-BBE3-5A5E6A1DF68D}"/>
              </a:ext>
            </a:extLst>
          </p:cNvPr>
          <p:cNvSpPr/>
          <p:nvPr/>
        </p:nvSpPr>
        <p:spPr>
          <a:xfrm>
            <a:off x="1690127" y="477525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AE8B19-14C4-EF6C-8B65-55A8D10070AB}"/>
              </a:ext>
            </a:extLst>
          </p:cNvPr>
          <p:cNvSpPr/>
          <p:nvPr/>
        </p:nvSpPr>
        <p:spPr>
          <a:xfrm>
            <a:off x="2591414" y="32144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440F0E-7A5C-AA17-5295-369D67E7075E}"/>
              </a:ext>
            </a:extLst>
          </p:cNvPr>
          <p:cNvSpPr/>
          <p:nvPr/>
        </p:nvSpPr>
        <p:spPr>
          <a:xfrm>
            <a:off x="1204561" y="38419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996519-CB47-6A80-B254-D8785F699B32}"/>
              </a:ext>
            </a:extLst>
          </p:cNvPr>
          <p:cNvSpPr/>
          <p:nvPr/>
        </p:nvSpPr>
        <p:spPr>
          <a:xfrm>
            <a:off x="1164455" y="303940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B820DC-2F88-C663-4CF8-BE8EE2B63760}"/>
              </a:ext>
            </a:extLst>
          </p:cNvPr>
          <p:cNvSpPr/>
          <p:nvPr/>
        </p:nvSpPr>
        <p:spPr>
          <a:xfrm>
            <a:off x="940152" y="335109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3BC45A-F2A0-C4BD-7F23-9FFB73110C82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4C82C4-B472-846B-0938-BFFF11690FBA}"/>
              </a:ext>
            </a:extLst>
          </p:cNvPr>
          <p:cNvSpPr/>
          <p:nvPr/>
        </p:nvSpPr>
        <p:spPr>
          <a:xfrm>
            <a:off x="1485445" y="445846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DBCA45-4B51-8FA9-9EC1-CD2A78558E20}"/>
              </a:ext>
            </a:extLst>
          </p:cNvPr>
          <p:cNvSpPr/>
          <p:nvPr/>
        </p:nvSpPr>
        <p:spPr>
          <a:xfrm>
            <a:off x="970176" y="494730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2566F-90D0-ECBC-9748-853876526A0E}"/>
              </a:ext>
            </a:extLst>
          </p:cNvPr>
          <p:cNvSpPr txBox="1"/>
          <p:nvPr/>
        </p:nvSpPr>
        <p:spPr>
          <a:xfrm>
            <a:off x="978807" y="5848314"/>
            <a:ext cx="247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equilibrium state</a:t>
            </a:r>
          </a:p>
        </p:txBody>
      </p:sp>
    </p:spTree>
    <p:extLst>
      <p:ext uri="{BB962C8B-B14F-4D97-AF65-F5344CB8AC3E}">
        <p14:creationId xmlns:p14="http://schemas.microsoft.com/office/powerpoint/2010/main" val="245880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909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thermalizes</a:t>
            </a:r>
          </a:p>
          <a:p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D4B48-ADB9-3CB3-57F7-B1490D6ECCB4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CFD57A-D715-57B1-8530-1E5AFCE9BE08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DDBF9C-DED1-39F8-8B97-05E4631CA73B}"/>
              </a:ext>
            </a:extLst>
          </p:cNvPr>
          <p:cNvSpPr/>
          <p:nvPr/>
        </p:nvSpPr>
        <p:spPr>
          <a:xfrm>
            <a:off x="1725437" y="329910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0A002-189A-6973-1301-B7E4E435974D}"/>
              </a:ext>
            </a:extLst>
          </p:cNvPr>
          <p:cNvSpPr/>
          <p:nvPr/>
        </p:nvSpPr>
        <p:spPr>
          <a:xfrm>
            <a:off x="3260421" y="49514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37E50C-4F57-8F84-C4FB-D36AEC65B892}"/>
              </a:ext>
            </a:extLst>
          </p:cNvPr>
          <p:cNvSpPr/>
          <p:nvPr/>
        </p:nvSpPr>
        <p:spPr>
          <a:xfrm>
            <a:off x="2850636" y="321903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9EAD6D-9F2A-33C0-6AF1-297EC3791784}"/>
              </a:ext>
            </a:extLst>
          </p:cNvPr>
          <p:cNvSpPr/>
          <p:nvPr/>
        </p:nvSpPr>
        <p:spPr>
          <a:xfrm>
            <a:off x="3335501" y="41035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3590B6-541D-BD44-B1DF-EDC55A08FD57}"/>
              </a:ext>
            </a:extLst>
          </p:cNvPr>
          <p:cNvSpPr/>
          <p:nvPr/>
        </p:nvSpPr>
        <p:spPr>
          <a:xfrm>
            <a:off x="1765543" y="502977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B8F70D-B008-DDF4-3D97-5FA6212AC69C}"/>
              </a:ext>
            </a:extLst>
          </p:cNvPr>
          <p:cNvSpPr/>
          <p:nvPr/>
        </p:nvSpPr>
        <p:spPr>
          <a:xfrm>
            <a:off x="3534096" y="286985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BE7A05-03AE-A50F-C836-FE9FCFF91517}"/>
              </a:ext>
            </a:extLst>
          </p:cNvPr>
          <p:cNvSpPr/>
          <p:nvPr/>
        </p:nvSpPr>
        <p:spPr>
          <a:xfrm>
            <a:off x="2316924" y="38419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864054-8902-CAAA-2838-6BE3CD22BEF7}"/>
              </a:ext>
            </a:extLst>
          </p:cNvPr>
          <p:cNvSpPr/>
          <p:nvPr/>
        </p:nvSpPr>
        <p:spPr>
          <a:xfrm>
            <a:off x="2034552" y="271889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DBADA7-4CB5-435A-1BCF-2163BA4AE1F2}"/>
              </a:ext>
            </a:extLst>
          </p:cNvPr>
          <p:cNvSpPr/>
          <p:nvPr/>
        </p:nvSpPr>
        <p:spPr>
          <a:xfrm>
            <a:off x="940152" y="301172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7853C2B-350A-B84A-E219-B3932AC1D4A3}"/>
              </a:ext>
            </a:extLst>
          </p:cNvPr>
          <p:cNvSpPr/>
          <p:nvPr/>
        </p:nvSpPr>
        <p:spPr>
          <a:xfrm>
            <a:off x="1400616" y="40482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920085-BED7-4E2A-BB56-A6777C9A60B1}"/>
              </a:ext>
            </a:extLst>
          </p:cNvPr>
          <p:cNvSpPr/>
          <p:nvPr/>
        </p:nvSpPr>
        <p:spPr>
          <a:xfrm>
            <a:off x="2284654" y="475943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1EBF04-650F-A8BB-1E58-B0AF442DF024}"/>
              </a:ext>
            </a:extLst>
          </p:cNvPr>
          <p:cNvSpPr/>
          <p:nvPr/>
        </p:nvSpPr>
        <p:spPr>
          <a:xfrm>
            <a:off x="970176" y="494730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019660-0F18-0A62-9DA8-C2B13C467A15}"/>
                  </a:ext>
                </a:extLst>
              </p:cNvPr>
              <p:cNvSpPr txBox="1"/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019660-0F18-0A62-9DA8-C2B13C467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BEC46C20-25F0-E9F6-C419-0D1EAE7F0B0B}"/>
              </a:ext>
            </a:extLst>
          </p:cNvPr>
          <p:cNvSpPr/>
          <p:nvPr/>
        </p:nvSpPr>
        <p:spPr>
          <a:xfrm>
            <a:off x="7146279" y="5019782"/>
            <a:ext cx="1600200" cy="62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071365-821A-2AD5-FB57-1A4848BF6B34}"/>
                  </a:ext>
                </a:extLst>
              </p:cNvPr>
              <p:cNvSpPr txBox="1"/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𝑡h𝑒𝑟𝑚𝑎𝑙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071365-821A-2AD5-FB57-1A4848BF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blipFill>
                <a:blip r:embed="rId4"/>
                <a:stretch>
                  <a:fillRect r="-17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14E3F15-0B22-4E7C-8310-0914F7B38A02}"/>
              </a:ext>
            </a:extLst>
          </p:cNvPr>
          <p:cNvSpPr txBox="1"/>
          <p:nvPr/>
        </p:nvSpPr>
        <p:spPr>
          <a:xfrm>
            <a:off x="5882326" y="4339599"/>
            <a:ext cx="518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Macroscopic observables reach steady average value: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F80-BA36-6536-F555-EF24EBCFC67C}"/>
              </a:ext>
            </a:extLst>
          </p:cNvPr>
          <p:cNvSpPr txBox="1"/>
          <p:nvPr/>
        </p:nvSpPr>
        <p:spPr>
          <a:xfrm>
            <a:off x="1283961" y="5841829"/>
            <a:ext cx="20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Reaches Equilibrium</a:t>
            </a:r>
          </a:p>
        </p:txBody>
      </p:sp>
    </p:spTree>
    <p:extLst>
      <p:ext uri="{BB962C8B-B14F-4D97-AF65-F5344CB8AC3E}">
        <p14:creationId xmlns:p14="http://schemas.microsoft.com/office/powerpoint/2010/main" val="237267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07419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Physics</a:t>
            </a:r>
          </a:p>
        </p:txBody>
      </p:sp>
      <p:pic>
        <p:nvPicPr>
          <p:cNvPr id="36" name="Picture 35" descr="A diagram of a graph&#10;&#10;Description automatically generated">
            <a:extLst>
              <a:ext uri="{FF2B5EF4-FFF2-40B4-BE49-F238E27FC236}">
                <a16:creationId xmlns:a16="http://schemas.microsoft.com/office/drawing/2014/main" id="{983B7141-79B7-4D53-A945-FD9E22FF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2" y="2119405"/>
            <a:ext cx="2377975" cy="2963976"/>
          </a:xfrm>
          <a:prstGeom prst="rect">
            <a:avLst/>
          </a:prstGeom>
        </p:spPr>
      </p:pic>
      <p:pic>
        <p:nvPicPr>
          <p:cNvPr id="55" name="Picture 54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F2ED257B-86EF-B2E1-0F92-267C9BB6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17" y="4291377"/>
            <a:ext cx="1052495" cy="956062"/>
          </a:xfrm>
          <a:prstGeom prst="rect">
            <a:avLst/>
          </a:prstGeom>
        </p:spPr>
      </p:pic>
      <p:pic>
        <p:nvPicPr>
          <p:cNvPr id="57" name="Picture 56" descr="A blue and red dot pattern&#10;&#10;Description automatically generated">
            <a:extLst>
              <a:ext uri="{FF2B5EF4-FFF2-40B4-BE49-F238E27FC236}">
                <a16:creationId xmlns:a16="http://schemas.microsoft.com/office/drawing/2014/main" id="{5E0AB029-1535-C71A-9326-2E4D5875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17" y="1955347"/>
            <a:ext cx="1045948" cy="956062"/>
          </a:xfrm>
          <a:prstGeom prst="rect">
            <a:avLst/>
          </a:prstGeom>
        </p:spPr>
      </p:pic>
      <p:pic>
        <p:nvPicPr>
          <p:cNvPr id="6" name="Picture 5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25F54951-8ABC-DFA0-4612-993BFE774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793" y="4291378"/>
            <a:ext cx="1050010" cy="956062"/>
          </a:xfrm>
          <a:prstGeom prst="rect">
            <a:avLst/>
          </a:prstGeom>
        </p:spPr>
      </p:pic>
      <p:pic>
        <p:nvPicPr>
          <p:cNvPr id="7" name="Picture 6" descr="A blue and red dot pattern&#10;&#10;Description automatically generated">
            <a:extLst>
              <a:ext uri="{FF2B5EF4-FFF2-40B4-BE49-F238E27FC236}">
                <a16:creationId xmlns:a16="http://schemas.microsoft.com/office/drawing/2014/main" id="{2F660430-FDF3-43D9-6F98-DF3D90EB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824" y="1955347"/>
            <a:ext cx="1045948" cy="9560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14:cNvPr>
              <p14:cNvContentPartPr/>
              <p14:nvPr/>
            </p14:nvContentPartPr>
            <p14:xfrm>
              <a:off x="1238665" y="4526451"/>
              <a:ext cx="61560" cy="3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0665" y="4508624"/>
                <a:ext cx="97200" cy="72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14:cNvPr>
              <p14:cNvContentPartPr/>
              <p14:nvPr/>
            </p14:nvContentPartPr>
            <p14:xfrm>
              <a:off x="950382" y="2311520"/>
              <a:ext cx="707400" cy="504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382" y="2293520"/>
                <a:ext cx="743040" cy="54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97F7C6-DE3E-03DA-BCCD-6C4E6366AB31}"/>
              </a:ext>
            </a:extLst>
          </p:cNvPr>
          <p:cNvCxnSpPr/>
          <p:nvPr/>
        </p:nvCxnSpPr>
        <p:spPr>
          <a:xfrm>
            <a:off x="7687733" y="1074192"/>
            <a:ext cx="0" cy="48863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88B785-5665-A0FA-7FD9-6E0BC580941E}"/>
              </a:ext>
            </a:extLst>
          </p:cNvPr>
          <p:cNvSpPr txBox="1"/>
          <p:nvPr/>
        </p:nvSpPr>
        <p:spPr>
          <a:xfrm>
            <a:off x="8003356" y="1001038"/>
            <a:ext cx="274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happens in an isolated quantum system?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6A33D-66A8-5DD1-E2D8-700213826CCA}"/>
              </a:ext>
            </a:extLst>
          </p:cNvPr>
          <p:cNvSpPr txBox="1"/>
          <p:nvPr/>
        </p:nvSpPr>
        <p:spPr>
          <a:xfrm>
            <a:off x="5582784" y="4584742"/>
            <a:ext cx="135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Entropy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EA27E-58EA-71B8-304A-97480D569CDB}"/>
              </a:ext>
            </a:extLst>
          </p:cNvPr>
          <p:cNvSpPr txBox="1"/>
          <p:nvPr/>
        </p:nvSpPr>
        <p:spPr>
          <a:xfrm>
            <a:off x="5589331" y="2254576"/>
            <a:ext cx="191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Entropy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822F5-1F82-2427-0D47-9F8081F7ED82}"/>
              </a:ext>
            </a:extLst>
          </p:cNvPr>
          <p:cNvSpPr txBox="1"/>
          <p:nvPr/>
        </p:nvSpPr>
        <p:spPr>
          <a:xfrm>
            <a:off x="7950500" y="2975330"/>
            <a:ext cx="27431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the system thermalize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we associate entropy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Are there global properties that can help us understand this?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649B2-2D5E-504D-0035-5AE13E1EC474}"/>
              </a:ext>
            </a:extLst>
          </p:cNvPr>
          <p:cNvSpPr txBox="1"/>
          <p:nvPr/>
        </p:nvSpPr>
        <p:spPr>
          <a:xfrm>
            <a:off x="8003356" y="1817985"/>
            <a:ext cx="335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Unitary time evolution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05C27A-BB6F-4DA4-1DF4-C1F4BB68AD28}"/>
                  </a:ext>
                </a:extLst>
              </p:cNvPr>
              <p:cNvSpPr txBox="1"/>
              <p:nvPr/>
            </p:nvSpPr>
            <p:spPr>
              <a:xfrm>
                <a:off x="8541590" y="2248712"/>
                <a:ext cx="2204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05C27A-BB6F-4DA4-1DF4-C1F4BB68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590" y="2248712"/>
                <a:ext cx="2204963" cy="369332"/>
              </a:xfrm>
              <a:prstGeom prst="rect">
                <a:avLst/>
              </a:prstGeom>
              <a:blipFill>
                <a:blip r:embed="rId11"/>
                <a:stretch>
                  <a:fillRect l="-12571" t="-117241" r="-9143" b="-17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13F7EB6-1B4C-DFB0-F63A-5008539D4916}"/>
              </a:ext>
            </a:extLst>
          </p:cNvPr>
          <p:cNvSpPr txBox="1"/>
          <p:nvPr/>
        </p:nvSpPr>
        <p:spPr>
          <a:xfrm>
            <a:off x="7018994" y="6377050"/>
            <a:ext cx="396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 err="1"/>
              <a:t>Rigol</a:t>
            </a:r>
            <a:r>
              <a:rPr lang="en-US" sz="1400" dirty="0"/>
              <a:t>, et al. 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sz="1400" i="1" dirty="0"/>
              <a:t>Nature</a:t>
            </a:r>
            <a:r>
              <a:rPr lang="en-GB" sz="1400" dirty="0"/>
              <a:t> 452, 854–858 (2008)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9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0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39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Contents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34BD1-698A-BF86-C010-FB976CC5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548F4-188D-114B-1900-ADAE1EE1C761}"/>
              </a:ext>
            </a:extLst>
          </p:cNvPr>
          <p:cNvSpPr txBox="1"/>
          <p:nvPr/>
        </p:nvSpPr>
        <p:spPr>
          <a:xfrm>
            <a:off x="440266" y="1216152"/>
            <a:ext cx="412311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Introduce the model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Rydberg Atoms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Rydberg Blockade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Ising Type Hamiltonian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Generating order phases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Bringing the system out of equilibrium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Why is it a good entry point?</a:t>
            </a:r>
          </a:p>
          <a:p>
            <a:r>
              <a:rPr lang="en-US" dirty="0"/>
              <a:t>		</a:t>
            </a:r>
          </a:p>
        </p:txBody>
      </p:sp>
      <p:pic>
        <p:nvPicPr>
          <p:cNvPr id="5" name="Picture 4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4CC3B448-DA0E-DE92-BCF4-65728927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208" y="1003633"/>
            <a:ext cx="3894862" cy="1298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84038-6EB8-06D6-AB9C-FE9DCA051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945" y="1037811"/>
            <a:ext cx="1339256" cy="1229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0765C-A98E-EDC4-DDCC-D97B4238D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840" y="2770482"/>
            <a:ext cx="3055520" cy="258054"/>
          </a:xfrm>
          <a:prstGeom prst="rect">
            <a:avLst/>
          </a:prstGeom>
        </p:spPr>
      </p:pic>
      <p:pic>
        <p:nvPicPr>
          <p:cNvPr id="8" name="Picture 7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7C29B5BD-239A-AE9B-F1BF-95C470160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445" y="3463434"/>
            <a:ext cx="3457141" cy="1620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8DA6B-4C7E-EC96-CFDF-BC9850F07CD1}"/>
              </a:ext>
            </a:extLst>
          </p:cNvPr>
          <p:cNvSpPr txBox="1"/>
          <p:nvPr/>
        </p:nvSpPr>
        <p:spPr>
          <a:xfrm>
            <a:off x="4939915" y="100363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259C-181A-861B-3C02-E1B110688F9A}"/>
              </a:ext>
            </a:extLst>
          </p:cNvPr>
          <p:cNvSpPr txBox="1"/>
          <p:nvPr/>
        </p:nvSpPr>
        <p:spPr>
          <a:xfrm>
            <a:off x="6645694" y="27305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CC18B-F24C-AA40-DB49-DC86C00AC84F}"/>
              </a:ext>
            </a:extLst>
          </p:cNvPr>
          <p:cNvSpPr txBox="1"/>
          <p:nvPr/>
        </p:nvSpPr>
        <p:spPr>
          <a:xfrm>
            <a:off x="5778028" y="347652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0EAAA-7447-E519-1B52-90442BCBD4E7}"/>
              </a:ext>
            </a:extLst>
          </p:cNvPr>
          <p:cNvSpPr txBox="1"/>
          <p:nvPr/>
        </p:nvSpPr>
        <p:spPr>
          <a:xfrm>
            <a:off x="1863142" y="5595554"/>
            <a:ext cx="846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Running numerical simulations of quantum simulation protocols done on ultra cold neutral atoms</a:t>
            </a:r>
          </a:p>
        </p:txBody>
      </p:sp>
    </p:spTree>
    <p:extLst>
      <p:ext uri="{BB962C8B-B14F-4D97-AF65-F5344CB8AC3E}">
        <p14:creationId xmlns:p14="http://schemas.microsoft.com/office/powerpoint/2010/main" val="318958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9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 up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3682B0-903C-3521-4F8A-2C2107B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D52DC0D7-2269-0EFE-A650-802580C3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30" y="1448223"/>
            <a:ext cx="9239561" cy="307985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60FFCC-56F7-8FC2-24B2-510AD4638F0D}"/>
              </a:ext>
            </a:extLst>
          </p:cNvPr>
          <p:cNvSpPr/>
          <p:nvPr/>
        </p:nvSpPr>
        <p:spPr>
          <a:xfrm>
            <a:off x="7464717" y="4974741"/>
            <a:ext cx="2236835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101504-D963-8DBA-33F2-49315EEE4A1F}"/>
              </a:ext>
            </a:extLst>
          </p:cNvPr>
          <p:cNvSpPr/>
          <p:nvPr/>
        </p:nvSpPr>
        <p:spPr>
          <a:xfrm>
            <a:off x="4829231" y="4978560"/>
            <a:ext cx="1907740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4083499-F97D-509E-AD1E-8419016973DB}"/>
              </a:ext>
            </a:extLst>
          </p:cNvPr>
          <p:cNvSpPr/>
          <p:nvPr/>
        </p:nvSpPr>
        <p:spPr>
          <a:xfrm>
            <a:off x="2328600" y="4978560"/>
            <a:ext cx="1705509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184615-818A-E025-9F43-3CC9822660CB}"/>
                  </a:ext>
                </a:extLst>
              </p:cNvPr>
              <p:cNvSpPr txBox="1"/>
              <p:nvPr/>
            </p:nvSpPr>
            <p:spPr>
              <a:xfrm>
                <a:off x="1570048" y="5082834"/>
                <a:ext cx="8527984" cy="630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184615-818A-E025-9F43-3CC982266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048" y="5082834"/>
                <a:ext cx="8527984" cy="630494"/>
              </a:xfrm>
              <a:prstGeom prst="rect">
                <a:avLst/>
              </a:prstGeom>
              <a:blipFill>
                <a:blip r:embed="rId4"/>
                <a:stretch>
                  <a:fillRect l="-892" t="-98000" b="-15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951E2FB-CDA6-1452-0F7F-C2E9C8F01BF9}"/>
              </a:ext>
            </a:extLst>
          </p:cNvPr>
          <p:cNvSpPr txBox="1"/>
          <p:nvPr/>
        </p:nvSpPr>
        <p:spPr>
          <a:xfrm>
            <a:off x="2502107" y="5983188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648D0-3F82-6F26-F913-32829185E9F4}"/>
              </a:ext>
            </a:extLst>
          </p:cNvPr>
          <p:cNvSpPr txBox="1"/>
          <p:nvPr/>
        </p:nvSpPr>
        <p:spPr>
          <a:xfrm>
            <a:off x="7721194" y="5983188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44556-498C-31AB-B499-7029437481EB}"/>
                  </a:ext>
                </a:extLst>
              </p:cNvPr>
              <p:cNvSpPr txBox="1"/>
              <p:nvPr/>
            </p:nvSpPr>
            <p:spPr>
              <a:xfrm>
                <a:off x="10234955" y="5343996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44556-498C-31AB-B499-70294374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955" y="5343996"/>
                <a:ext cx="1430648" cy="369332"/>
              </a:xfrm>
              <a:prstGeom prst="rect">
                <a:avLst/>
              </a:prstGeom>
              <a:blipFill>
                <a:blip r:embed="rId5"/>
                <a:stretch>
                  <a:fillRect t="-6667" r="-263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C9D4F80-CD8A-ECF1-9B94-9D5CC95BCCAD}"/>
              </a:ext>
            </a:extLst>
          </p:cNvPr>
          <p:cNvSpPr txBox="1"/>
          <p:nvPr/>
        </p:nvSpPr>
        <p:spPr>
          <a:xfrm>
            <a:off x="5017936" y="5991402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Detuning term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4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20301</TotalTime>
  <Words>2065</Words>
  <Application>Microsoft Macintosh PowerPoint</Application>
  <PresentationFormat>Widescreen</PresentationFormat>
  <Paragraphs>412</Paragraphs>
  <Slides>27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Cambria Math</vt:lpstr>
      <vt:lpstr>Courier New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LIND, OLIVER L. (Student)</dc:creator>
  <cp:lastModifiedBy>LIND, OLIVER L. (Student)</cp:lastModifiedBy>
  <cp:revision>21</cp:revision>
  <dcterms:created xsi:type="dcterms:W3CDTF">2024-02-16T15:24:32Z</dcterms:created>
  <dcterms:modified xsi:type="dcterms:W3CDTF">2024-03-15T12:20:42Z</dcterms:modified>
</cp:coreProperties>
</file>